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embeddedFontLst>
    <p:embeddedFont>
      <p:font typeface="Corbel" panose="020B0503020204020204" pitchFamily="3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Montserrat" pitchFamily="2" charset="77"/>
      <p:regular r:id="rId33"/>
      <p:bold r:id="rId34"/>
      <p:italic r:id="rId35"/>
      <p:boldItalic r:id="rId36"/>
    </p:embeddedFont>
    <p:embeddedFont>
      <p:font typeface="Nunito" pitchFamily="2" charset="77"/>
      <p:regular r:id="rId37"/>
      <p:bold r:id="rId38"/>
      <p:italic r:id="rId39"/>
      <p:boldItalic r:id="rId40"/>
    </p:embeddedFont>
    <p:embeddedFont>
      <p:font typeface="Open Sans" panose="020B0606030504020204" pitchFamily="34" charset="0"/>
      <p:regular r:id="rId41"/>
      <p:bold r:id="rId42"/>
      <p:italic r:id="rId43"/>
      <p:boldItalic r:id="rId44"/>
    </p:embeddedFont>
    <p:embeddedFont>
      <p:font typeface="Roboto" panose="02000000000000000000" pitchFamily="2" charset="0"/>
      <p:regular r:id="rId45"/>
      <p:bold r:id="rId46"/>
      <p:italic r:id="rId47"/>
      <p:boldItalic r:id="rId48"/>
    </p:embeddedFont>
    <p:embeddedFont>
      <p:font typeface="Verdana" panose="020B060403050404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73D99-B264-4489-823D-DC8A18AC510B}">
  <a:tblStyle styleId="{2CB73D99-B264-4489-823D-DC8A18AC510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28"/>
  </p:normalViewPr>
  <p:slideViewPr>
    <p:cSldViewPr snapToGrid="0">
      <p:cViewPr varScale="1">
        <p:scale>
          <a:sx n="129" d="100"/>
          <a:sy n="129" d="100"/>
        </p:scale>
        <p:origin x="200" y="6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8.xml"/><Relationship Id="rId41" Type="http://schemas.openxmlformats.org/officeDocument/2006/relationships/font" Target="fonts/font1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2bd54d3356_0_838:notes"/>
          <p:cNvSpPr>
            <a:spLocks noGrp="1" noRot="1" noChangeAspect="1"/>
          </p:cNvSpPr>
          <p:nvPr>
            <p:ph type="sldImg" idx="2"/>
          </p:nvPr>
        </p:nvSpPr>
        <p:spPr>
          <a:xfrm>
            <a:off x="372043" y="673637"/>
            <a:ext cx="5952600" cy="3368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44" name="Google Shape;144;g32bd54d3356_0_838:notes"/>
          <p:cNvSpPr txBox="1">
            <a:spLocks noGrp="1"/>
          </p:cNvSpPr>
          <p:nvPr>
            <p:ph type="body" idx="1"/>
          </p:nvPr>
        </p:nvSpPr>
        <p:spPr>
          <a:xfrm>
            <a:off x="669678" y="4266368"/>
            <a:ext cx="5357400" cy="4041900"/>
          </a:xfrm>
          <a:prstGeom prst="rect">
            <a:avLst/>
          </a:prstGeom>
          <a:noFill/>
          <a:ln>
            <a:noFill/>
          </a:ln>
        </p:spPr>
        <p:txBody>
          <a:bodyPr spcFirstLastPara="1" wrap="square" lIns="89450" tIns="44725" rIns="89450" bIns="44725" anchor="t" anchorCtr="0">
            <a:noAutofit/>
          </a:bodyPr>
          <a:lstStyle/>
          <a:p>
            <a:pPr marL="0" marR="0" lvl="0" indent="0" algn="l" rtl="0">
              <a:lnSpc>
                <a:spcPct val="120000"/>
              </a:lnSpc>
              <a:spcBef>
                <a:spcPts val="0"/>
              </a:spcBef>
              <a:spcAft>
                <a:spcPts val="0"/>
              </a:spcAft>
              <a:buClr>
                <a:schemeClr val="dk1"/>
              </a:buClr>
              <a:buSzPts val="1100"/>
              <a:buFont typeface="Arial"/>
              <a:buNone/>
            </a:pPr>
            <a:endParaRPr sz="1400">
              <a:latin typeface="Georgia"/>
              <a:ea typeface="Georgia"/>
              <a:cs typeface="Georgia"/>
              <a:sym typeface="Georgia"/>
            </a:endParaRPr>
          </a:p>
        </p:txBody>
      </p:sp>
      <p:sp>
        <p:nvSpPr>
          <p:cNvPr id="145" name="Google Shape;145;g32bd54d3356_0_838:notes"/>
          <p:cNvSpPr txBox="1">
            <a:spLocks noGrp="1"/>
          </p:cNvSpPr>
          <p:nvPr>
            <p:ph type="sldNum" idx="12"/>
          </p:nvPr>
        </p:nvSpPr>
        <p:spPr>
          <a:xfrm>
            <a:off x="3793292" y="8531178"/>
            <a:ext cx="2901900" cy="449100"/>
          </a:xfrm>
          <a:prstGeom prst="rect">
            <a:avLst/>
          </a:prstGeom>
          <a:noFill/>
          <a:ln>
            <a:noFill/>
          </a:ln>
        </p:spPr>
        <p:txBody>
          <a:bodyPr spcFirstLastPara="1" wrap="square" lIns="89450" tIns="44725" rIns="89450" bIns="447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2bd54d3356_0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32bd54d3356_0_878: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20000"/>
              </a:lnSpc>
              <a:spcBef>
                <a:spcPts val="0"/>
              </a:spcBef>
              <a:spcAft>
                <a:spcPts val="0"/>
              </a:spcAft>
              <a:buSzPts val="1200"/>
              <a:buNone/>
            </a:pPr>
            <a:endParaRPr sz="1400">
              <a:latin typeface="Georgia"/>
              <a:ea typeface="Georgia"/>
              <a:cs typeface="Georgia"/>
              <a:sym typeface="Georgia"/>
            </a:endParaRPr>
          </a:p>
        </p:txBody>
      </p:sp>
      <p:sp>
        <p:nvSpPr>
          <p:cNvPr id="246" name="Google Shape;246;g32bd54d3356_0_878:notes"/>
          <p:cNvSpPr txBox="1">
            <a:spLocks noGrp="1"/>
          </p:cNvSpPr>
          <p:nvPr>
            <p:ph type="sldNum" idx="12"/>
          </p:nvPr>
        </p:nvSpPr>
        <p:spPr>
          <a:xfrm>
            <a:off x="3884612" y="8685213"/>
            <a:ext cx="2971800" cy="457200"/>
          </a:xfrm>
          <a:prstGeom prst="rect">
            <a:avLst/>
          </a:prstGeom>
          <a:noFill/>
          <a:ln>
            <a:noFill/>
          </a:ln>
        </p:spPr>
        <p:txBody>
          <a:bodyPr spcFirstLastPara="1" wrap="square" lIns="91300" tIns="45625" rIns="91300" bIns="456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2bd54d3356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32bd54d3356_0_891: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6666"/>
              </a:lnSpc>
              <a:spcBef>
                <a:spcPts val="0"/>
              </a:spcBef>
              <a:spcAft>
                <a:spcPts val="0"/>
              </a:spcAft>
              <a:buClr>
                <a:schemeClr val="dk1"/>
              </a:buClr>
              <a:buSzPts val="1100"/>
              <a:buNone/>
            </a:pPr>
            <a:r>
              <a:rPr lang="en">
                <a:solidFill>
                  <a:schemeClr val="dk1"/>
                </a:solidFill>
                <a:latin typeface="Calibri"/>
                <a:ea typeface="Calibri"/>
                <a:cs typeface="Calibri"/>
                <a:sym typeface="Calibri"/>
              </a:rPr>
              <a:t>To provide just one example, in 2000, a public school teacher with an average salary of $68,000 would have earned enough to buy a median-priced home. Today, that same teacher would have to earn closer to $115,000 to buy the median-priced home in California, but the average teacher salary has increased to only $78,000. If they worked in Oakland, where teacher salaries are in line with the statewide average, they would need to earn closer to $170,000 to be able to buy a median-priced house—assuming they could come up with a $200,000 down-payment.</a:t>
            </a:r>
            <a:endParaRPr>
              <a:solidFill>
                <a:schemeClr val="dk1"/>
              </a:solidFill>
              <a:latin typeface="Calibri"/>
              <a:ea typeface="Calibri"/>
              <a:cs typeface="Calibri"/>
              <a:sym typeface="Calibri"/>
            </a:endParaRPr>
          </a:p>
          <a:p>
            <a:pPr marL="0" lvl="0" indent="0" algn="l" rtl="0">
              <a:lnSpc>
                <a:spcPct val="120000"/>
              </a:lnSpc>
              <a:spcBef>
                <a:spcPts val="0"/>
              </a:spcBef>
              <a:spcAft>
                <a:spcPts val="0"/>
              </a:spcAft>
              <a:buSzPts val="1200"/>
              <a:buNone/>
            </a:pPr>
            <a:endParaRPr sz="1400">
              <a:latin typeface="Georgia"/>
              <a:ea typeface="Georgia"/>
              <a:cs typeface="Georgia"/>
              <a:sym typeface="Georgia"/>
            </a:endParaRPr>
          </a:p>
        </p:txBody>
      </p:sp>
      <p:sp>
        <p:nvSpPr>
          <p:cNvPr id="259" name="Google Shape;259;g32bd54d3356_0_891:notes"/>
          <p:cNvSpPr txBox="1">
            <a:spLocks noGrp="1"/>
          </p:cNvSpPr>
          <p:nvPr>
            <p:ph type="sldNum" idx="12"/>
          </p:nvPr>
        </p:nvSpPr>
        <p:spPr>
          <a:xfrm>
            <a:off x="3884612" y="8685213"/>
            <a:ext cx="2971800" cy="457200"/>
          </a:xfrm>
          <a:prstGeom prst="rect">
            <a:avLst/>
          </a:prstGeom>
          <a:noFill/>
          <a:ln>
            <a:noFill/>
          </a:ln>
        </p:spPr>
        <p:txBody>
          <a:bodyPr spcFirstLastPara="1" wrap="square" lIns="91300" tIns="45625" rIns="91300" bIns="456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2bd54d3356_0_517:notes"/>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32bd54d3356_0_517:notes"/>
          <p:cNvSpPr txBox="1">
            <a:spLocks noGrp="1"/>
          </p:cNvSpPr>
          <p:nvPr>
            <p:ph type="body" idx="1"/>
          </p:nvPr>
        </p:nvSpPr>
        <p:spPr>
          <a:xfrm>
            <a:off x="685800" y="4400550"/>
            <a:ext cx="5486400" cy="3600600"/>
          </a:xfrm>
          <a:prstGeom prst="rect">
            <a:avLst/>
          </a:prstGeom>
          <a:noFill/>
          <a:ln>
            <a:noFill/>
          </a:ln>
        </p:spPr>
        <p:txBody>
          <a:bodyPr spcFirstLastPara="1" wrap="square" lIns="91300" tIns="45625" rIns="91300" bIns="45625" anchor="t" anchorCtr="0">
            <a:noAutofit/>
          </a:bodyPr>
          <a:lstStyle/>
          <a:p>
            <a:pPr marL="0" lvl="0" indent="0" algn="l" rtl="0">
              <a:lnSpc>
                <a:spcPct val="100000"/>
              </a:lnSpc>
              <a:spcBef>
                <a:spcPts val="0"/>
              </a:spcBef>
              <a:spcAft>
                <a:spcPts val="0"/>
              </a:spcAft>
              <a:buClr>
                <a:schemeClr val="dk1"/>
              </a:buClr>
              <a:buSzPts val="1200"/>
              <a:buNone/>
            </a:pPr>
            <a:endParaRPr/>
          </a:p>
        </p:txBody>
      </p:sp>
      <p:sp>
        <p:nvSpPr>
          <p:cNvPr id="272" name="Google Shape;272;g32bd54d3356_0_517:notes"/>
          <p:cNvSpPr txBox="1">
            <a:spLocks noGrp="1"/>
          </p:cNvSpPr>
          <p:nvPr>
            <p:ph type="sldNum" idx="12"/>
          </p:nvPr>
        </p:nvSpPr>
        <p:spPr>
          <a:xfrm>
            <a:off x="3884613" y="8685213"/>
            <a:ext cx="29718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2bd54d3356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32bd54d3356_0_369: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20000"/>
              </a:lnSpc>
              <a:spcBef>
                <a:spcPts val="0"/>
              </a:spcBef>
              <a:spcAft>
                <a:spcPts val="0"/>
              </a:spcAft>
              <a:buSzPts val="1200"/>
              <a:buNone/>
            </a:pPr>
            <a:endParaRPr sz="1400">
              <a:latin typeface="Georgia"/>
              <a:ea typeface="Georgia"/>
              <a:cs typeface="Georgia"/>
              <a:sym typeface="Georgia"/>
            </a:endParaRPr>
          </a:p>
        </p:txBody>
      </p:sp>
      <p:sp>
        <p:nvSpPr>
          <p:cNvPr id="282" name="Google Shape;282;g32bd54d3356_0_369:notes"/>
          <p:cNvSpPr txBox="1">
            <a:spLocks noGrp="1"/>
          </p:cNvSpPr>
          <p:nvPr>
            <p:ph type="sldNum" idx="12"/>
          </p:nvPr>
        </p:nvSpPr>
        <p:spPr>
          <a:xfrm>
            <a:off x="3884612" y="8685213"/>
            <a:ext cx="2971800" cy="457200"/>
          </a:xfrm>
          <a:prstGeom prst="rect">
            <a:avLst/>
          </a:prstGeom>
          <a:noFill/>
          <a:ln>
            <a:noFill/>
          </a:ln>
        </p:spPr>
        <p:txBody>
          <a:bodyPr spcFirstLastPara="1" wrap="square" lIns="91300" tIns="45625" rIns="91300" bIns="456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307912105b_0_23:notes"/>
          <p:cNvSpPr>
            <a:spLocks noGrp="1" noRot="1" noChangeAspect="1"/>
          </p:cNvSpPr>
          <p:nvPr>
            <p:ph type="sldImg" idx="2"/>
          </p:nvPr>
        </p:nvSpPr>
        <p:spPr>
          <a:xfrm>
            <a:off x="372043" y="673637"/>
            <a:ext cx="5952600" cy="3368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3307912105b_0_23:notes"/>
          <p:cNvSpPr txBox="1">
            <a:spLocks noGrp="1"/>
          </p:cNvSpPr>
          <p:nvPr>
            <p:ph type="body" idx="1"/>
          </p:nvPr>
        </p:nvSpPr>
        <p:spPr>
          <a:xfrm>
            <a:off x="669678" y="4266368"/>
            <a:ext cx="5357400" cy="4041900"/>
          </a:xfrm>
          <a:prstGeom prst="rect">
            <a:avLst/>
          </a:prstGeom>
          <a:noFill/>
          <a:ln>
            <a:noFill/>
          </a:ln>
        </p:spPr>
        <p:txBody>
          <a:bodyPr spcFirstLastPara="1" wrap="square" lIns="89450" tIns="89450" rIns="89450" bIns="89450" anchor="t" anchorCtr="0">
            <a:noAutofit/>
          </a:bodyPr>
          <a:lstStyle/>
          <a:p>
            <a:pPr marL="0" lvl="0" indent="0" algn="l" rtl="0">
              <a:lnSpc>
                <a:spcPct val="100000"/>
              </a:lnSpc>
              <a:spcBef>
                <a:spcPts val="0"/>
              </a:spcBef>
              <a:spcAft>
                <a:spcPts val="0"/>
              </a:spcAft>
              <a:buSzPts val="1200"/>
              <a:buNone/>
            </a:pPr>
            <a:endParaRPr b="1"/>
          </a:p>
        </p:txBody>
      </p:sp>
      <p:sp>
        <p:nvSpPr>
          <p:cNvPr id="294" name="Google Shape;294;g3307912105b_0_23:notes"/>
          <p:cNvSpPr txBox="1">
            <a:spLocks noGrp="1"/>
          </p:cNvSpPr>
          <p:nvPr>
            <p:ph type="sldNum" idx="12"/>
          </p:nvPr>
        </p:nvSpPr>
        <p:spPr>
          <a:xfrm>
            <a:off x="3793292" y="8531178"/>
            <a:ext cx="2901900" cy="449100"/>
          </a:xfrm>
          <a:prstGeom prst="rect">
            <a:avLst/>
          </a:prstGeom>
          <a:noFill/>
          <a:ln>
            <a:noFill/>
          </a:ln>
        </p:spPr>
        <p:txBody>
          <a:bodyPr spcFirstLastPara="1" wrap="square" lIns="89450" tIns="44725" rIns="89450" bIns="44725" anchor="b" anchorCtr="0">
            <a:noAutofit/>
          </a:bodyPr>
          <a:lstStyle/>
          <a:p>
            <a:pPr marL="0" marR="0" lvl="0" indent="0" algn="l" rtl="0">
              <a:lnSpc>
                <a:spcPct val="100000"/>
              </a:lnSpc>
              <a:spcBef>
                <a:spcPts val="0"/>
              </a:spcBef>
              <a:spcAft>
                <a:spcPts val="0"/>
              </a:spcAft>
              <a:buClr>
                <a:srgbClr val="000000"/>
              </a:buClr>
              <a:buSzPts val="3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302e33476f_0_498:notes"/>
          <p:cNvSpPr>
            <a:spLocks noGrp="1" noRot="1" noChangeAspect="1"/>
          </p:cNvSpPr>
          <p:nvPr>
            <p:ph type="sldImg" idx="2"/>
          </p:nvPr>
        </p:nvSpPr>
        <p:spPr>
          <a:xfrm>
            <a:off x="372043" y="673637"/>
            <a:ext cx="5952600" cy="3368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3302e33476f_0_498:notes"/>
          <p:cNvSpPr txBox="1">
            <a:spLocks noGrp="1"/>
          </p:cNvSpPr>
          <p:nvPr>
            <p:ph type="body" idx="1"/>
          </p:nvPr>
        </p:nvSpPr>
        <p:spPr>
          <a:xfrm>
            <a:off x="669678" y="4266368"/>
            <a:ext cx="5357400" cy="4041900"/>
          </a:xfrm>
          <a:prstGeom prst="rect">
            <a:avLst/>
          </a:prstGeom>
          <a:noFill/>
          <a:ln>
            <a:noFill/>
          </a:ln>
        </p:spPr>
        <p:txBody>
          <a:bodyPr spcFirstLastPara="1" wrap="square" lIns="89450" tIns="89450" rIns="89450" bIns="89450" anchor="t" anchorCtr="0">
            <a:noAutofit/>
          </a:bodyPr>
          <a:lstStyle/>
          <a:p>
            <a:pPr marL="0" lvl="0" indent="0" algn="l" rtl="0">
              <a:lnSpc>
                <a:spcPct val="100000"/>
              </a:lnSpc>
              <a:spcBef>
                <a:spcPts val="0"/>
              </a:spcBef>
              <a:spcAft>
                <a:spcPts val="0"/>
              </a:spcAft>
              <a:buSzPts val="1200"/>
              <a:buNone/>
            </a:pPr>
            <a:endParaRPr b="1"/>
          </a:p>
        </p:txBody>
      </p:sp>
      <p:sp>
        <p:nvSpPr>
          <p:cNvPr id="305" name="Google Shape;305;g3302e33476f_0_498:notes"/>
          <p:cNvSpPr txBox="1">
            <a:spLocks noGrp="1"/>
          </p:cNvSpPr>
          <p:nvPr>
            <p:ph type="sldNum" idx="12"/>
          </p:nvPr>
        </p:nvSpPr>
        <p:spPr>
          <a:xfrm>
            <a:off x="3793292" y="8531178"/>
            <a:ext cx="2901900" cy="449100"/>
          </a:xfrm>
          <a:prstGeom prst="rect">
            <a:avLst/>
          </a:prstGeom>
          <a:noFill/>
          <a:ln>
            <a:noFill/>
          </a:ln>
        </p:spPr>
        <p:txBody>
          <a:bodyPr spcFirstLastPara="1" wrap="square" lIns="89450" tIns="44725" rIns="89450" bIns="44725" anchor="b" anchorCtr="0">
            <a:noAutofit/>
          </a:bodyPr>
          <a:lstStyle/>
          <a:p>
            <a:pPr marL="0" marR="0" lvl="0" indent="0" algn="l" rtl="0">
              <a:lnSpc>
                <a:spcPct val="100000"/>
              </a:lnSpc>
              <a:spcBef>
                <a:spcPts val="0"/>
              </a:spcBef>
              <a:spcAft>
                <a:spcPts val="0"/>
              </a:spcAft>
              <a:buClr>
                <a:srgbClr val="000000"/>
              </a:buClr>
              <a:buSzPts val="3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302e3347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3302e33476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1200"/>
              <a:buNone/>
            </a:pPr>
            <a:endParaRPr sz="1400">
              <a:latin typeface="Georgia"/>
              <a:ea typeface="Georgia"/>
              <a:cs typeface="Georgia"/>
              <a:sym typeface="Georgia"/>
            </a:endParaRPr>
          </a:p>
        </p:txBody>
      </p:sp>
      <p:sp>
        <p:nvSpPr>
          <p:cNvPr id="318" name="Google Shape;318;g3302e33476f_0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302e33476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3302e33476f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1200"/>
              <a:buNone/>
            </a:pPr>
            <a:endParaRPr sz="1400">
              <a:latin typeface="Georgia"/>
              <a:ea typeface="Georgia"/>
              <a:cs typeface="Georgia"/>
              <a:sym typeface="Georgia"/>
            </a:endParaRPr>
          </a:p>
        </p:txBody>
      </p:sp>
      <p:sp>
        <p:nvSpPr>
          <p:cNvPr id="331" name="Google Shape;331;g3302e33476f_0_107: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302e33476f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3302e33476f_0_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1200"/>
              <a:buNone/>
            </a:pPr>
            <a:endParaRPr sz="1400">
              <a:latin typeface="Georgia"/>
              <a:ea typeface="Georgia"/>
              <a:cs typeface="Georgia"/>
              <a:sym typeface="Georgia"/>
            </a:endParaRPr>
          </a:p>
        </p:txBody>
      </p:sp>
      <p:sp>
        <p:nvSpPr>
          <p:cNvPr id="345" name="Google Shape;345;g3302e33476f_0_214: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302e33476f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3302e33476f_0_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a:latin typeface="Arial"/>
              <a:ea typeface="Arial"/>
              <a:cs typeface="Arial"/>
              <a:sym typeface="Arial"/>
            </a:endParaRPr>
          </a:p>
          <a:p>
            <a:pPr marL="0" lvl="0" indent="0" algn="l" rtl="0">
              <a:lnSpc>
                <a:spcPct val="115000"/>
              </a:lnSpc>
              <a:spcBef>
                <a:spcPts val="0"/>
              </a:spcBef>
              <a:spcAft>
                <a:spcPts val="0"/>
              </a:spcAft>
              <a:buSzPts val="1100"/>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400">
                <a:latin typeface="Arial"/>
                <a:ea typeface="Arial"/>
                <a:cs typeface="Arial"/>
                <a:sym typeface="Arial"/>
              </a:rPr>
              <a:t>SB 9, ADU bills, AB 2011, SB 684, SB 4, AB 1287, AB 2097,  Assembly Bill 2234 (Rivas, 2022) approve or deny various building permits within a timeline: 30 days for small housing projects with 25 or fewer units and within 60 days for large projects with 26 or more units</a:t>
            </a:r>
            <a:endParaRPr sz="1400">
              <a:latin typeface="Arial"/>
              <a:ea typeface="Arial"/>
              <a:cs typeface="Arial"/>
              <a:sym typeface="Arial"/>
            </a:endParaRPr>
          </a:p>
          <a:p>
            <a:pPr marL="0" lvl="0" indent="0" algn="l" rtl="0">
              <a:lnSpc>
                <a:spcPct val="120000"/>
              </a:lnSpc>
              <a:spcBef>
                <a:spcPts val="0"/>
              </a:spcBef>
              <a:spcAft>
                <a:spcPts val="0"/>
              </a:spcAft>
              <a:buSzPts val="1200"/>
              <a:buNone/>
            </a:pPr>
            <a:br>
              <a:rPr lang="en" sz="1800">
                <a:latin typeface="Georgia"/>
                <a:ea typeface="Georgia"/>
                <a:cs typeface="Georgia"/>
                <a:sym typeface="Georgia"/>
              </a:rPr>
            </a:br>
            <a:r>
              <a:rPr lang="en" sz="1400">
                <a:latin typeface="Arial"/>
                <a:ea typeface="Arial"/>
                <a:cs typeface="Arial"/>
                <a:sym typeface="Arial"/>
              </a:rPr>
              <a:t>The Permit Streamlining Act sets short deadlines, but of course cities are the ones who decide whether an application is complete. So, even with the PSA, cities and developers can get into a long back-and-forth as to whether an application is complete. And, of course, the CEQA process is completely unpredictable. You can end-run CEQA altogether with something like SB 35 (which essentially requires union labor), or you can get bogged down in a multiyear EIR process and then get sued. It is worth noting that Holland &amp; Knight found that around half of housing units in California get sued under CEQA, which even if the lawsuit is unsuccessful slows things down.</a:t>
            </a:r>
            <a:endParaRPr sz="1400">
              <a:latin typeface="Arial"/>
              <a:ea typeface="Arial"/>
              <a:cs typeface="Arial"/>
              <a:sym typeface="Arial"/>
            </a:endParaRPr>
          </a:p>
          <a:p>
            <a:pPr marL="457200" lvl="0" indent="0" algn="l" rtl="0">
              <a:lnSpc>
                <a:spcPct val="115000"/>
              </a:lnSpc>
              <a:spcBef>
                <a:spcPts val="1200"/>
              </a:spcBef>
              <a:spcAft>
                <a:spcPts val="1200"/>
              </a:spcAft>
              <a:buNone/>
            </a:pPr>
            <a:endParaRPr sz="1400">
              <a:latin typeface="Georgia"/>
              <a:ea typeface="Georgia"/>
              <a:cs typeface="Georgia"/>
              <a:sym typeface="Georgia"/>
            </a:endParaRPr>
          </a:p>
        </p:txBody>
      </p:sp>
      <p:sp>
        <p:nvSpPr>
          <p:cNvPr id="360" name="Google Shape;360;g3302e33476f_0_32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2bd54d335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32bd54d3356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4" name="Google Shape;154;g32bd54d3356_0_11: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2d58dedc51_0_15:notes"/>
          <p:cNvSpPr>
            <a:spLocks noGrp="1" noRot="1" noChangeAspect="1"/>
          </p:cNvSpPr>
          <p:nvPr>
            <p:ph type="sldImg" idx="2"/>
          </p:nvPr>
        </p:nvSpPr>
        <p:spPr>
          <a:xfrm>
            <a:off x="372043" y="673637"/>
            <a:ext cx="5952600" cy="3368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32d58dedc51_0_15:notes"/>
          <p:cNvSpPr txBox="1">
            <a:spLocks noGrp="1"/>
          </p:cNvSpPr>
          <p:nvPr>
            <p:ph type="body" idx="1"/>
          </p:nvPr>
        </p:nvSpPr>
        <p:spPr>
          <a:xfrm>
            <a:off x="669678" y="4266368"/>
            <a:ext cx="5357400" cy="4041900"/>
          </a:xfrm>
          <a:prstGeom prst="rect">
            <a:avLst/>
          </a:prstGeom>
          <a:noFill/>
          <a:ln>
            <a:noFill/>
          </a:ln>
        </p:spPr>
        <p:txBody>
          <a:bodyPr spcFirstLastPara="1" wrap="square" lIns="89450" tIns="89450" rIns="89450" bIns="89450" anchor="t" anchorCtr="0">
            <a:noAutofit/>
          </a:bodyPr>
          <a:lstStyle/>
          <a:p>
            <a:pPr marL="0" lvl="0" indent="0" algn="l" rtl="0">
              <a:lnSpc>
                <a:spcPct val="120000"/>
              </a:lnSpc>
              <a:spcBef>
                <a:spcPts val="0"/>
              </a:spcBef>
              <a:spcAft>
                <a:spcPts val="0"/>
              </a:spcAft>
              <a:buNone/>
            </a:pPr>
            <a:endParaRPr sz="1800"/>
          </a:p>
        </p:txBody>
      </p:sp>
      <p:sp>
        <p:nvSpPr>
          <p:cNvPr id="378" name="Google Shape;378;g32d58dedc51_0_15:notes"/>
          <p:cNvSpPr txBox="1">
            <a:spLocks noGrp="1"/>
          </p:cNvSpPr>
          <p:nvPr>
            <p:ph type="sldNum" idx="12"/>
          </p:nvPr>
        </p:nvSpPr>
        <p:spPr>
          <a:xfrm>
            <a:off x="3793292" y="8531178"/>
            <a:ext cx="2901900" cy="449100"/>
          </a:xfrm>
          <a:prstGeom prst="rect">
            <a:avLst/>
          </a:prstGeom>
          <a:noFill/>
          <a:ln>
            <a:noFill/>
          </a:ln>
        </p:spPr>
        <p:txBody>
          <a:bodyPr spcFirstLastPara="1" wrap="square" lIns="89450" tIns="44725" rIns="89450" bIns="44725" anchor="b" anchorCtr="0">
            <a:noAutofit/>
          </a:bodyPr>
          <a:lstStyle/>
          <a:p>
            <a:pPr marL="0" marR="0" lvl="0" indent="0" algn="l" rtl="0">
              <a:lnSpc>
                <a:spcPct val="100000"/>
              </a:lnSpc>
              <a:spcBef>
                <a:spcPts val="0"/>
              </a:spcBef>
              <a:spcAft>
                <a:spcPts val="0"/>
              </a:spcAft>
              <a:buClr>
                <a:srgbClr val="000000"/>
              </a:buClr>
              <a:buSzPts val="3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2fe771de6a_1_56:notes"/>
          <p:cNvSpPr>
            <a:spLocks noGrp="1" noRot="1" noChangeAspect="1"/>
          </p:cNvSpPr>
          <p:nvPr>
            <p:ph type="sldImg" idx="2"/>
          </p:nvPr>
        </p:nvSpPr>
        <p:spPr>
          <a:xfrm>
            <a:off x="372043" y="673637"/>
            <a:ext cx="5952600" cy="3368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32fe771de6a_1_56:notes"/>
          <p:cNvSpPr txBox="1">
            <a:spLocks noGrp="1"/>
          </p:cNvSpPr>
          <p:nvPr>
            <p:ph type="body" idx="1"/>
          </p:nvPr>
        </p:nvSpPr>
        <p:spPr>
          <a:xfrm>
            <a:off x="669678" y="4266368"/>
            <a:ext cx="5357400" cy="4041900"/>
          </a:xfrm>
          <a:prstGeom prst="rect">
            <a:avLst/>
          </a:prstGeom>
          <a:noFill/>
          <a:ln>
            <a:noFill/>
          </a:ln>
        </p:spPr>
        <p:txBody>
          <a:bodyPr spcFirstLastPara="1" wrap="square" lIns="89450" tIns="89450" rIns="89450" bIns="89450" anchor="t" anchorCtr="0">
            <a:noAutofit/>
          </a:bodyPr>
          <a:lstStyle/>
          <a:p>
            <a:pPr marL="0" lvl="0" indent="0" algn="l" rtl="0">
              <a:spcBef>
                <a:spcPts val="0"/>
              </a:spcBef>
              <a:spcAft>
                <a:spcPts val="0"/>
              </a:spcAft>
              <a:buNone/>
            </a:pPr>
            <a:endParaRPr/>
          </a:p>
        </p:txBody>
      </p:sp>
      <p:sp>
        <p:nvSpPr>
          <p:cNvPr id="387" name="Google Shape;387;g32fe771de6a_1_56:notes"/>
          <p:cNvSpPr txBox="1">
            <a:spLocks noGrp="1"/>
          </p:cNvSpPr>
          <p:nvPr>
            <p:ph type="sldNum" idx="12"/>
          </p:nvPr>
        </p:nvSpPr>
        <p:spPr>
          <a:xfrm>
            <a:off x="3793292" y="8531178"/>
            <a:ext cx="2901900" cy="449100"/>
          </a:xfrm>
          <a:prstGeom prst="rect">
            <a:avLst/>
          </a:prstGeom>
          <a:noFill/>
          <a:ln>
            <a:noFill/>
          </a:ln>
        </p:spPr>
        <p:txBody>
          <a:bodyPr spcFirstLastPara="1" wrap="square" lIns="89450" tIns="44725" rIns="89450" bIns="44725" anchor="b" anchorCtr="0">
            <a:noAutofit/>
          </a:bodyPr>
          <a:lstStyle/>
          <a:p>
            <a:pPr marL="0" marR="0" lvl="0" indent="0" algn="l" rtl="0">
              <a:lnSpc>
                <a:spcPct val="100000"/>
              </a:lnSpc>
              <a:spcBef>
                <a:spcPts val="0"/>
              </a:spcBef>
              <a:spcAft>
                <a:spcPts val="0"/>
              </a:spcAft>
              <a:buClr>
                <a:srgbClr val="000000"/>
              </a:buClr>
              <a:buSzPts val="3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307912105b_0_36:notes"/>
          <p:cNvSpPr>
            <a:spLocks noGrp="1" noRot="1" noChangeAspect="1"/>
          </p:cNvSpPr>
          <p:nvPr>
            <p:ph type="sldImg" idx="2"/>
          </p:nvPr>
        </p:nvSpPr>
        <p:spPr>
          <a:xfrm>
            <a:off x="372043" y="673637"/>
            <a:ext cx="5952600" cy="3368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3307912105b_0_36:notes"/>
          <p:cNvSpPr txBox="1">
            <a:spLocks noGrp="1"/>
          </p:cNvSpPr>
          <p:nvPr>
            <p:ph type="body" idx="1"/>
          </p:nvPr>
        </p:nvSpPr>
        <p:spPr>
          <a:xfrm>
            <a:off x="669678" y="4266368"/>
            <a:ext cx="5357400" cy="4041900"/>
          </a:xfrm>
          <a:prstGeom prst="rect">
            <a:avLst/>
          </a:prstGeom>
          <a:noFill/>
          <a:ln>
            <a:noFill/>
          </a:ln>
        </p:spPr>
        <p:txBody>
          <a:bodyPr spcFirstLastPara="1" wrap="square" lIns="89450" tIns="89450" rIns="89450" bIns="89450" anchor="t" anchorCtr="0">
            <a:noAutofit/>
          </a:bodyPr>
          <a:lstStyle/>
          <a:p>
            <a:pPr marL="0" lvl="0" indent="0" algn="l" rtl="0">
              <a:lnSpc>
                <a:spcPct val="100000"/>
              </a:lnSpc>
              <a:spcBef>
                <a:spcPts val="0"/>
              </a:spcBef>
              <a:spcAft>
                <a:spcPts val="0"/>
              </a:spcAft>
              <a:buSzPts val="1200"/>
              <a:buNone/>
            </a:pPr>
            <a:endParaRPr b="1"/>
          </a:p>
        </p:txBody>
      </p:sp>
      <p:sp>
        <p:nvSpPr>
          <p:cNvPr id="164" name="Google Shape;164;g3307912105b_0_36:notes"/>
          <p:cNvSpPr txBox="1">
            <a:spLocks noGrp="1"/>
          </p:cNvSpPr>
          <p:nvPr>
            <p:ph type="sldNum" idx="12"/>
          </p:nvPr>
        </p:nvSpPr>
        <p:spPr>
          <a:xfrm>
            <a:off x="3793292" y="8531178"/>
            <a:ext cx="2901900" cy="449100"/>
          </a:xfrm>
          <a:prstGeom prst="rect">
            <a:avLst/>
          </a:prstGeom>
          <a:noFill/>
          <a:ln>
            <a:noFill/>
          </a:ln>
        </p:spPr>
        <p:txBody>
          <a:bodyPr spcFirstLastPara="1" wrap="square" lIns="89450" tIns="44725" rIns="89450" bIns="44725" anchor="b" anchorCtr="0">
            <a:noAutofit/>
          </a:bodyPr>
          <a:lstStyle/>
          <a:p>
            <a:pPr marL="0" marR="0" lvl="0" indent="0" algn="l" rtl="0">
              <a:lnSpc>
                <a:spcPct val="100000"/>
              </a:lnSpc>
              <a:spcBef>
                <a:spcPts val="0"/>
              </a:spcBef>
              <a:spcAft>
                <a:spcPts val="0"/>
              </a:spcAft>
              <a:buClr>
                <a:srgbClr val="000000"/>
              </a:buClr>
              <a:buSzPts val="3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2bd54d3356_0_23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32bd54d3356_0_234: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457200" lvl="0" indent="-298450" algn="l" rtl="0">
              <a:lnSpc>
                <a:spcPct val="100000"/>
              </a:lnSpc>
              <a:spcBef>
                <a:spcPts val="0"/>
              </a:spcBef>
              <a:spcAft>
                <a:spcPts val="0"/>
              </a:spcAft>
              <a:buSzPts val="1100"/>
              <a:buChar char="●"/>
            </a:pPr>
            <a:r>
              <a:rPr lang="en"/>
              <a:t>Partially due to the undersupply, the projected need between 2001 and 2028 is more than 1.7 million additional units</a:t>
            </a:r>
            <a:endParaRPr/>
          </a:p>
          <a:p>
            <a:pPr marL="914400" lvl="1" indent="-298450" algn="l" rtl="0">
              <a:lnSpc>
                <a:spcPct val="100000"/>
              </a:lnSpc>
              <a:spcBef>
                <a:spcPts val="0"/>
              </a:spcBef>
              <a:spcAft>
                <a:spcPts val="0"/>
              </a:spcAft>
              <a:buSzPts val="1100"/>
              <a:buChar char="○"/>
            </a:pPr>
            <a:r>
              <a:rPr lang="en"/>
              <a:t>This is a more than 50% increase from the previous 8-year projection</a:t>
            </a:r>
            <a:endParaRPr/>
          </a:p>
          <a:p>
            <a:pPr marL="914400" lvl="1" indent="-298450" algn="l" rtl="0">
              <a:lnSpc>
                <a:spcPct val="100000"/>
              </a:lnSpc>
              <a:spcBef>
                <a:spcPts val="0"/>
              </a:spcBef>
              <a:spcAft>
                <a:spcPts val="0"/>
              </a:spcAft>
              <a:buSzPts val="1100"/>
              <a:buChar char="○"/>
            </a:pPr>
            <a:r>
              <a:rPr lang="en"/>
              <a:t>This would require an average of more than 200,000 units produced per year</a:t>
            </a:r>
            <a:endParaRPr/>
          </a:p>
          <a:p>
            <a:pPr marL="457200" lvl="0" indent="-298450" algn="l" rtl="0">
              <a:lnSpc>
                <a:spcPct val="100000"/>
              </a:lnSpc>
              <a:spcBef>
                <a:spcPts val="0"/>
              </a:spcBef>
              <a:spcAft>
                <a:spcPts val="0"/>
              </a:spcAft>
              <a:buSzPts val="1100"/>
              <a:buChar char="●"/>
            </a:pPr>
            <a:r>
              <a:rPr lang="en"/>
              <a:t>Suffice to say, this is no small task, and without significant intervention in the processes and policies behind housing development in California, we’re unlikely to meet the huge housing need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2fe771de6a_0_518:notes"/>
          <p:cNvSpPr>
            <a:spLocks noGrp="1" noRot="1" noChangeAspect="1"/>
          </p:cNvSpPr>
          <p:nvPr>
            <p:ph type="sldImg" idx="2"/>
          </p:nvPr>
        </p:nvSpPr>
        <p:spPr>
          <a:xfrm>
            <a:off x="354013" y="673100"/>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32fe771de6a_0_518:notes"/>
          <p:cNvSpPr txBox="1">
            <a:spLocks noGrp="1"/>
          </p:cNvSpPr>
          <p:nvPr>
            <p:ph type="body" idx="1"/>
          </p:nvPr>
        </p:nvSpPr>
        <p:spPr>
          <a:xfrm>
            <a:off x="669678" y="4266368"/>
            <a:ext cx="5357400" cy="4041900"/>
          </a:xfrm>
          <a:prstGeom prst="rect">
            <a:avLst/>
          </a:prstGeom>
          <a:noFill/>
          <a:ln>
            <a:noFill/>
          </a:ln>
        </p:spPr>
        <p:txBody>
          <a:bodyPr spcFirstLastPara="1" wrap="square" lIns="89450" tIns="89450" rIns="89450" bIns="89450" anchor="t" anchorCtr="0">
            <a:noAutofit/>
          </a:bodyPr>
          <a:lstStyle/>
          <a:p>
            <a:pPr marL="0" marR="0" lvl="0" indent="0" algn="l" rtl="0">
              <a:lnSpc>
                <a:spcPct val="107000"/>
              </a:lnSpc>
              <a:spcBef>
                <a:spcPts val="0"/>
              </a:spcBef>
              <a:spcAft>
                <a:spcPts val="0"/>
              </a:spcAft>
              <a:buClr>
                <a:schemeClr val="dk1"/>
              </a:buClr>
              <a:buSzPts val="1400"/>
              <a:buFont typeface="Calibri"/>
              <a:buNone/>
            </a:pPr>
            <a:endParaRPr sz="1400">
              <a:latin typeface="Georgia"/>
              <a:ea typeface="Georgia"/>
              <a:cs typeface="Georgia"/>
              <a:sym typeface="Georgia"/>
            </a:endParaRPr>
          </a:p>
        </p:txBody>
      </p:sp>
      <p:sp>
        <p:nvSpPr>
          <p:cNvPr id="188" name="Google Shape;188;g32fe771de6a_0_518:notes"/>
          <p:cNvSpPr txBox="1">
            <a:spLocks noGrp="1"/>
          </p:cNvSpPr>
          <p:nvPr>
            <p:ph type="sldNum" idx="12"/>
          </p:nvPr>
        </p:nvSpPr>
        <p:spPr>
          <a:xfrm>
            <a:off x="3793292" y="8531178"/>
            <a:ext cx="2901900" cy="449100"/>
          </a:xfrm>
          <a:prstGeom prst="rect">
            <a:avLst/>
          </a:prstGeom>
          <a:noFill/>
          <a:ln>
            <a:noFill/>
          </a:ln>
        </p:spPr>
        <p:txBody>
          <a:bodyPr spcFirstLastPara="1" wrap="square" lIns="89450" tIns="44725" rIns="89450" bIns="44725" anchor="b" anchorCtr="0">
            <a:noAutofit/>
          </a:bodyPr>
          <a:lstStyle/>
          <a:p>
            <a:pPr marL="0" marR="0" lvl="0" indent="0" algn="l" rtl="0">
              <a:lnSpc>
                <a:spcPct val="100000"/>
              </a:lnSpc>
              <a:spcBef>
                <a:spcPts val="0"/>
              </a:spcBef>
              <a:spcAft>
                <a:spcPts val="0"/>
              </a:spcAft>
              <a:buClr>
                <a:srgbClr val="000000"/>
              </a:buClr>
              <a:buSzPts val="3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2fe771de6a_0_14:notes"/>
          <p:cNvSpPr>
            <a:spLocks noGrp="1" noRot="1" noChangeAspect="1"/>
          </p:cNvSpPr>
          <p:nvPr>
            <p:ph type="sldImg" idx="2"/>
          </p:nvPr>
        </p:nvSpPr>
        <p:spPr>
          <a:xfrm>
            <a:off x="372043" y="673637"/>
            <a:ext cx="5952600" cy="3368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32fe771de6a_0_14:notes"/>
          <p:cNvSpPr txBox="1">
            <a:spLocks noGrp="1"/>
          </p:cNvSpPr>
          <p:nvPr>
            <p:ph type="body" idx="1"/>
          </p:nvPr>
        </p:nvSpPr>
        <p:spPr>
          <a:xfrm>
            <a:off x="669678" y="4266368"/>
            <a:ext cx="5357400" cy="4041900"/>
          </a:xfrm>
          <a:prstGeom prst="rect">
            <a:avLst/>
          </a:prstGeom>
          <a:noFill/>
          <a:ln>
            <a:noFill/>
          </a:ln>
        </p:spPr>
        <p:txBody>
          <a:bodyPr spcFirstLastPara="1" wrap="square" lIns="89450" tIns="89450" rIns="89450" bIns="89450" anchor="t" anchorCtr="0">
            <a:noAutofit/>
          </a:bodyPr>
          <a:lstStyle/>
          <a:p>
            <a:pPr marL="0" marR="0" lvl="0" indent="0" algn="l" rtl="0">
              <a:lnSpc>
                <a:spcPct val="107000"/>
              </a:lnSpc>
              <a:spcBef>
                <a:spcPts val="0"/>
              </a:spcBef>
              <a:spcAft>
                <a:spcPts val="0"/>
              </a:spcAft>
              <a:buClr>
                <a:schemeClr val="dk1"/>
              </a:buClr>
              <a:buSzPts val="1400"/>
              <a:buFont typeface="Calibri"/>
              <a:buNone/>
            </a:pPr>
            <a:r>
              <a:rPr lang="en" sz="1400">
                <a:latin typeface="Georgia"/>
                <a:ea typeface="Georgia"/>
                <a:cs typeface="Georgia"/>
                <a:sym typeface="Georgia"/>
              </a:rPr>
              <a:t>https://chpc.net/california-meeting-needs-of-low-income-renters/</a:t>
            </a:r>
            <a:endParaRPr sz="1400">
              <a:latin typeface="Georgia"/>
              <a:ea typeface="Georgia"/>
              <a:cs typeface="Georgia"/>
              <a:sym typeface="Georgia"/>
            </a:endParaRPr>
          </a:p>
        </p:txBody>
      </p:sp>
      <p:sp>
        <p:nvSpPr>
          <p:cNvPr id="198" name="Google Shape;198;g32fe771de6a_0_14:notes"/>
          <p:cNvSpPr txBox="1">
            <a:spLocks noGrp="1"/>
          </p:cNvSpPr>
          <p:nvPr>
            <p:ph type="sldNum" idx="12"/>
          </p:nvPr>
        </p:nvSpPr>
        <p:spPr>
          <a:xfrm>
            <a:off x="3793292" y="8531178"/>
            <a:ext cx="2901900" cy="449100"/>
          </a:xfrm>
          <a:prstGeom prst="rect">
            <a:avLst/>
          </a:prstGeom>
          <a:noFill/>
          <a:ln>
            <a:noFill/>
          </a:ln>
        </p:spPr>
        <p:txBody>
          <a:bodyPr spcFirstLastPara="1" wrap="square" lIns="89450" tIns="44725" rIns="89450" bIns="44725" anchor="b" anchorCtr="0">
            <a:noAutofit/>
          </a:bodyPr>
          <a:lstStyle/>
          <a:p>
            <a:pPr marL="0" marR="0" lvl="0" indent="0" algn="l" rtl="0">
              <a:lnSpc>
                <a:spcPct val="100000"/>
              </a:lnSpc>
              <a:spcBef>
                <a:spcPts val="0"/>
              </a:spcBef>
              <a:spcAft>
                <a:spcPts val="0"/>
              </a:spcAft>
              <a:buClr>
                <a:srgbClr val="000000"/>
              </a:buClr>
              <a:buSzPts val="3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2bd54d3356_0_666:notes"/>
          <p:cNvSpPr>
            <a:spLocks noGrp="1" noRot="1" noChangeAspect="1"/>
          </p:cNvSpPr>
          <p:nvPr>
            <p:ph type="sldImg" idx="2"/>
          </p:nvPr>
        </p:nvSpPr>
        <p:spPr>
          <a:xfrm>
            <a:off x="382588" y="687388"/>
            <a:ext cx="6103937" cy="34337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32bd54d3356_0_666:notes"/>
          <p:cNvSpPr txBox="1">
            <a:spLocks noGrp="1"/>
          </p:cNvSpPr>
          <p:nvPr>
            <p:ph type="body" idx="1"/>
          </p:nvPr>
        </p:nvSpPr>
        <p:spPr>
          <a:xfrm>
            <a:off x="670891" y="4328410"/>
            <a:ext cx="5367000" cy="3541500"/>
          </a:xfrm>
          <a:prstGeom prst="rect">
            <a:avLst/>
          </a:prstGeom>
          <a:noFill/>
          <a:ln>
            <a:noFill/>
          </a:ln>
        </p:spPr>
        <p:txBody>
          <a:bodyPr spcFirstLastPara="1" wrap="square" lIns="89600" tIns="44800" rIns="89600" bIns="44800" anchor="t" anchorCtr="0">
            <a:noAutofit/>
          </a:bodyPr>
          <a:lstStyle/>
          <a:p>
            <a:pPr marL="0" lvl="0" indent="0" algn="l" rtl="0">
              <a:lnSpc>
                <a:spcPct val="100000"/>
              </a:lnSpc>
              <a:spcBef>
                <a:spcPts val="0"/>
              </a:spcBef>
              <a:spcAft>
                <a:spcPts val="0"/>
              </a:spcAft>
              <a:buClr>
                <a:schemeClr val="dk1"/>
              </a:buClr>
              <a:buSzPts val="1200"/>
              <a:buFont typeface="Calibri"/>
              <a:buNone/>
            </a:pPr>
            <a:r>
              <a:rPr lang="en"/>
              <a:t>Cost burden is greater than 30%, severely is greater than 50%. Acutely Low Income (0%-15% AMI),</a:t>
            </a:r>
            <a:endParaRPr/>
          </a:p>
          <a:p>
            <a:pPr marL="0" lvl="0" indent="0" algn="l" rtl="0">
              <a:lnSpc>
                <a:spcPct val="100000"/>
              </a:lnSpc>
              <a:spcBef>
                <a:spcPts val="0"/>
              </a:spcBef>
              <a:spcAft>
                <a:spcPts val="0"/>
              </a:spcAft>
              <a:buClr>
                <a:schemeClr val="dk1"/>
              </a:buClr>
              <a:buSzPts val="1200"/>
              <a:buFont typeface="Calibri"/>
              <a:buNone/>
            </a:pPr>
            <a:r>
              <a:rPr lang="en"/>
              <a:t>       Extremely Low Income (15%-30% AMI), </a:t>
            </a:r>
            <a:r>
              <a:rPr lang="en">
                <a:solidFill>
                  <a:schemeClr val="dk1"/>
                </a:solidFill>
              </a:rPr>
              <a:t>Very Low Income (30%-50% AMI), </a:t>
            </a:r>
            <a:r>
              <a:rPr lang="en"/>
              <a:t> Low Income (50%-80% AMI),</a:t>
            </a:r>
            <a:endParaRPr/>
          </a:p>
          <a:p>
            <a:pPr marL="0" lvl="0" indent="0" algn="l" rtl="0">
              <a:lnSpc>
                <a:spcPct val="100000"/>
              </a:lnSpc>
              <a:spcBef>
                <a:spcPts val="0"/>
              </a:spcBef>
              <a:spcAft>
                <a:spcPts val="0"/>
              </a:spcAft>
              <a:buClr>
                <a:schemeClr val="dk1"/>
              </a:buClr>
              <a:buSzPts val="1200"/>
              <a:buFont typeface="Calibri"/>
              <a:buNone/>
            </a:pPr>
            <a:r>
              <a:rPr lang="en"/>
              <a:t>       Moderate Income (80%-120% AMI)</a:t>
            </a:r>
            <a:endParaRPr/>
          </a:p>
        </p:txBody>
      </p:sp>
      <p:sp>
        <p:nvSpPr>
          <p:cNvPr id="211" name="Google Shape;211;g32bd54d3356_0_666:notes"/>
          <p:cNvSpPr txBox="1">
            <a:spLocks noGrp="1"/>
          </p:cNvSpPr>
          <p:nvPr>
            <p:ph type="sldNum" idx="12"/>
          </p:nvPr>
        </p:nvSpPr>
        <p:spPr>
          <a:xfrm>
            <a:off x="3800165" y="8542832"/>
            <a:ext cx="2907300" cy="451200"/>
          </a:xfrm>
          <a:prstGeom prst="rect">
            <a:avLst/>
          </a:prstGeom>
          <a:noFill/>
          <a:ln>
            <a:noFill/>
          </a:ln>
        </p:spPr>
        <p:txBody>
          <a:bodyPr spcFirstLastPara="1" wrap="square" lIns="89600" tIns="44800" rIns="89600" bIns="44800" anchor="b" anchorCtr="0">
            <a:noAutofit/>
          </a:bodyPr>
          <a:lstStyle/>
          <a:p>
            <a:pPr marL="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2bd54d3356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32bd54d3356_0_1127: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20000"/>
              </a:lnSpc>
              <a:spcBef>
                <a:spcPts val="0"/>
              </a:spcBef>
              <a:spcAft>
                <a:spcPts val="0"/>
              </a:spcAft>
              <a:buSzPts val="1200"/>
              <a:buNone/>
            </a:pPr>
            <a:r>
              <a:rPr lang="en" sz="1400">
                <a:latin typeface="Georgia"/>
                <a:ea typeface="Georgia"/>
                <a:cs typeface="Georgia"/>
                <a:sym typeface="Georgia"/>
              </a:rPr>
              <a:t>Little affordability pressures in Fresno and Sac and income have gone up in SF, but SC, CC, and Alameda all challenged</a:t>
            </a:r>
            <a:endParaRPr sz="1400">
              <a:latin typeface="Georgia"/>
              <a:ea typeface="Georgia"/>
              <a:cs typeface="Georgia"/>
              <a:sym typeface="Georgia"/>
            </a:endParaRPr>
          </a:p>
        </p:txBody>
      </p:sp>
      <p:sp>
        <p:nvSpPr>
          <p:cNvPr id="223" name="Google Shape;223;g32bd54d3356_0_1127:notes"/>
          <p:cNvSpPr txBox="1">
            <a:spLocks noGrp="1"/>
          </p:cNvSpPr>
          <p:nvPr>
            <p:ph type="sldNum" idx="12"/>
          </p:nvPr>
        </p:nvSpPr>
        <p:spPr>
          <a:xfrm>
            <a:off x="3884612" y="8685213"/>
            <a:ext cx="2971800" cy="457200"/>
          </a:xfrm>
          <a:prstGeom prst="rect">
            <a:avLst/>
          </a:prstGeom>
          <a:noFill/>
          <a:ln>
            <a:noFill/>
          </a:ln>
        </p:spPr>
        <p:txBody>
          <a:bodyPr spcFirstLastPara="1" wrap="square" lIns="91300" tIns="45625" rIns="91300" bIns="456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2fe771de6a_0_575:notes"/>
          <p:cNvSpPr>
            <a:spLocks noGrp="1" noRot="1" noChangeAspect="1"/>
          </p:cNvSpPr>
          <p:nvPr>
            <p:ph type="sldImg" idx="2"/>
          </p:nvPr>
        </p:nvSpPr>
        <p:spPr>
          <a:xfrm>
            <a:off x="354013" y="673100"/>
            <a:ext cx="5988050" cy="3368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32fe771de6a_0_575:notes"/>
          <p:cNvSpPr txBox="1">
            <a:spLocks noGrp="1"/>
          </p:cNvSpPr>
          <p:nvPr>
            <p:ph type="body" idx="1"/>
          </p:nvPr>
        </p:nvSpPr>
        <p:spPr>
          <a:xfrm>
            <a:off x="669678" y="4266368"/>
            <a:ext cx="5357400" cy="4041900"/>
          </a:xfrm>
          <a:prstGeom prst="rect">
            <a:avLst/>
          </a:prstGeom>
          <a:noFill/>
          <a:ln>
            <a:noFill/>
          </a:ln>
        </p:spPr>
        <p:txBody>
          <a:bodyPr spcFirstLastPara="1" wrap="square" lIns="89450" tIns="89450" rIns="89450" bIns="89450" anchor="t" anchorCtr="0">
            <a:noAutofit/>
          </a:bodyPr>
          <a:lstStyle/>
          <a:p>
            <a:pPr marL="457200" lvl="0" indent="-311150" algn="l" rtl="0">
              <a:lnSpc>
                <a:spcPct val="120000"/>
              </a:lnSpc>
              <a:spcBef>
                <a:spcPts val="0"/>
              </a:spcBef>
              <a:spcAft>
                <a:spcPts val="0"/>
              </a:spcAft>
              <a:buSzPts val="1300"/>
              <a:buChar char="●"/>
            </a:pPr>
            <a:r>
              <a:rPr lang="en" sz="1300"/>
              <a:t>California has more rental stress than most other states, with nearly 30% of renters are cost-burdened, spending more than 30% of their income on rent.</a:t>
            </a:r>
            <a:endParaRPr sz="1300"/>
          </a:p>
        </p:txBody>
      </p:sp>
      <p:sp>
        <p:nvSpPr>
          <p:cNvPr id="236" name="Google Shape;236;g32fe771de6a_0_575:notes"/>
          <p:cNvSpPr txBox="1">
            <a:spLocks noGrp="1"/>
          </p:cNvSpPr>
          <p:nvPr>
            <p:ph type="sldNum" idx="12"/>
          </p:nvPr>
        </p:nvSpPr>
        <p:spPr>
          <a:xfrm>
            <a:off x="3793292" y="8531178"/>
            <a:ext cx="2901900" cy="449100"/>
          </a:xfrm>
          <a:prstGeom prst="rect">
            <a:avLst/>
          </a:prstGeom>
          <a:noFill/>
          <a:ln>
            <a:noFill/>
          </a:ln>
        </p:spPr>
        <p:txBody>
          <a:bodyPr spcFirstLastPara="1" wrap="square" lIns="89450" tIns="44725" rIns="89450" bIns="44725" anchor="b" anchorCtr="0">
            <a:noAutofit/>
          </a:bodyPr>
          <a:lstStyle/>
          <a:p>
            <a:pPr marL="0" marR="0" lvl="0" indent="0" algn="l" rtl="0">
              <a:lnSpc>
                <a:spcPct val="100000"/>
              </a:lnSpc>
              <a:spcBef>
                <a:spcPts val="0"/>
              </a:spcBef>
              <a:spcAft>
                <a:spcPts val="0"/>
              </a:spcAft>
              <a:buClr>
                <a:srgbClr val="000000"/>
              </a:buClr>
              <a:buSzPts val="3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and Bullets, White BG">
  <p:cSld name="Header and Bullets, White 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7216714" y="4767263"/>
            <a:ext cx="1820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5B6770"/>
              </a:buClr>
              <a:buSzPts val="800"/>
              <a:buFont typeface="Arial"/>
              <a:buNone/>
              <a:defRPr sz="1000" b="0" i="0" u="none" strike="noStrike" cap="none">
                <a:solidFill>
                  <a:srgbClr val="5B6770"/>
                </a:solidFill>
                <a:latin typeface="Georgia"/>
                <a:ea typeface="Georgia"/>
                <a:cs typeface="Georgia"/>
                <a:sym typeface="Georgia"/>
              </a:defRPr>
            </a:lvl1pPr>
            <a:lvl2pPr marL="0" marR="0" lvl="1" indent="0" algn="r">
              <a:lnSpc>
                <a:spcPct val="100000"/>
              </a:lnSpc>
              <a:spcBef>
                <a:spcPts val="0"/>
              </a:spcBef>
              <a:spcAft>
                <a:spcPts val="0"/>
              </a:spcAft>
              <a:buClr>
                <a:srgbClr val="5B6770"/>
              </a:buClr>
              <a:buSzPts val="800"/>
              <a:buFont typeface="Arial"/>
              <a:buNone/>
              <a:defRPr sz="1000" b="0" i="0" u="none" strike="noStrike" cap="none">
                <a:solidFill>
                  <a:srgbClr val="5B6770"/>
                </a:solidFill>
                <a:latin typeface="Georgia"/>
                <a:ea typeface="Georgia"/>
                <a:cs typeface="Georgia"/>
                <a:sym typeface="Georgia"/>
              </a:defRPr>
            </a:lvl2pPr>
            <a:lvl3pPr marL="0" marR="0" lvl="2" indent="0" algn="r">
              <a:lnSpc>
                <a:spcPct val="100000"/>
              </a:lnSpc>
              <a:spcBef>
                <a:spcPts val="0"/>
              </a:spcBef>
              <a:spcAft>
                <a:spcPts val="0"/>
              </a:spcAft>
              <a:buClr>
                <a:srgbClr val="5B6770"/>
              </a:buClr>
              <a:buSzPts val="800"/>
              <a:buFont typeface="Arial"/>
              <a:buNone/>
              <a:defRPr sz="1000" b="0" i="0" u="none" strike="noStrike" cap="none">
                <a:solidFill>
                  <a:srgbClr val="5B6770"/>
                </a:solidFill>
                <a:latin typeface="Georgia"/>
                <a:ea typeface="Georgia"/>
                <a:cs typeface="Georgia"/>
                <a:sym typeface="Georgia"/>
              </a:defRPr>
            </a:lvl3pPr>
            <a:lvl4pPr marL="0" marR="0" lvl="3" indent="0" algn="r">
              <a:lnSpc>
                <a:spcPct val="100000"/>
              </a:lnSpc>
              <a:spcBef>
                <a:spcPts val="0"/>
              </a:spcBef>
              <a:spcAft>
                <a:spcPts val="0"/>
              </a:spcAft>
              <a:buClr>
                <a:srgbClr val="5B6770"/>
              </a:buClr>
              <a:buSzPts val="800"/>
              <a:buFont typeface="Arial"/>
              <a:buNone/>
              <a:defRPr sz="1000" b="0" i="0" u="none" strike="noStrike" cap="none">
                <a:solidFill>
                  <a:srgbClr val="5B6770"/>
                </a:solidFill>
                <a:latin typeface="Georgia"/>
                <a:ea typeface="Georgia"/>
                <a:cs typeface="Georgia"/>
                <a:sym typeface="Georgia"/>
              </a:defRPr>
            </a:lvl4pPr>
            <a:lvl5pPr marL="0" marR="0" lvl="4" indent="0" algn="r">
              <a:lnSpc>
                <a:spcPct val="100000"/>
              </a:lnSpc>
              <a:spcBef>
                <a:spcPts val="0"/>
              </a:spcBef>
              <a:spcAft>
                <a:spcPts val="0"/>
              </a:spcAft>
              <a:buClr>
                <a:srgbClr val="5B6770"/>
              </a:buClr>
              <a:buSzPts val="800"/>
              <a:buFont typeface="Arial"/>
              <a:buNone/>
              <a:defRPr sz="1000" b="0" i="0" u="none" strike="noStrike" cap="none">
                <a:solidFill>
                  <a:srgbClr val="5B6770"/>
                </a:solidFill>
                <a:latin typeface="Georgia"/>
                <a:ea typeface="Georgia"/>
                <a:cs typeface="Georgia"/>
                <a:sym typeface="Georgia"/>
              </a:defRPr>
            </a:lvl5pPr>
            <a:lvl6pPr marL="0" marR="0" lvl="5" indent="0" algn="r">
              <a:lnSpc>
                <a:spcPct val="100000"/>
              </a:lnSpc>
              <a:spcBef>
                <a:spcPts val="0"/>
              </a:spcBef>
              <a:spcAft>
                <a:spcPts val="0"/>
              </a:spcAft>
              <a:buClr>
                <a:srgbClr val="5B6770"/>
              </a:buClr>
              <a:buSzPts val="800"/>
              <a:buFont typeface="Arial"/>
              <a:buNone/>
              <a:defRPr sz="1000" b="0" i="0" u="none" strike="noStrike" cap="none">
                <a:solidFill>
                  <a:srgbClr val="5B6770"/>
                </a:solidFill>
                <a:latin typeface="Georgia"/>
                <a:ea typeface="Georgia"/>
                <a:cs typeface="Georgia"/>
                <a:sym typeface="Georgia"/>
              </a:defRPr>
            </a:lvl6pPr>
            <a:lvl7pPr marL="0" marR="0" lvl="6" indent="0" algn="r">
              <a:lnSpc>
                <a:spcPct val="100000"/>
              </a:lnSpc>
              <a:spcBef>
                <a:spcPts val="0"/>
              </a:spcBef>
              <a:spcAft>
                <a:spcPts val="0"/>
              </a:spcAft>
              <a:buClr>
                <a:srgbClr val="5B6770"/>
              </a:buClr>
              <a:buSzPts val="800"/>
              <a:buFont typeface="Arial"/>
              <a:buNone/>
              <a:defRPr sz="1000" b="0" i="0" u="none" strike="noStrike" cap="none">
                <a:solidFill>
                  <a:srgbClr val="5B6770"/>
                </a:solidFill>
                <a:latin typeface="Georgia"/>
                <a:ea typeface="Georgia"/>
                <a:cs typeface="Georgia"/>
                <a:sym typeface="Georgia"/>
              </a:defRPr>
            </a:lvl7pPr>
            <a:lvl8pPr marL="0" marR="0" lvl="7" indent="0" algn="r">
              <a:lnSpc>
                <a:spcPct val="100000"/>
              </a:lnSpc>
              <a:spcBef>
                <a:spcPts val="0"/>
              </a:spcBef>
              <a:spcAft>
                <a:spcPts val="0"/>
              </a:spcAft>
              <a:buClr>
                <a:srgbClr val="5B6770"/>
              </a:buClr>
              <a:buSzPts val="800"/>
              <a:buFont typeface="Arial"/>
              <a:buNone/>
              <a:defRPr sz="1000" b="0" i="0" u="none" strike="noStrike" cap="none">
                <a:solidFill>
                  <a:srgbClr val="5B6770"/>
                </a:solidFill>
                <a:latin typeface="Georgia"/>
                <a:ea typeface="Georgia"/>
                <a:cs typeface="Georgia"/>
                <a:sym typeface="Georgia"/>
              </a:defRPr>
            </a:lvl8pPr>
            <a:lvl9pPr marL="0" marR="0" lvl="8" indent="0" algn="r">
              <a:lnSpc>
                <a:spcPct val="100000"/>
              </a:lnSpc>
              <a:spcBef>
                <a:spcPts val="0"/>
              </a:spcBef>
              <a:spcAft>
                <a:spcPts val="0"/>
              </a:spcAft>
              <a:buClr>
                <a:srgbClr val="5B6770"/>
              </a:buClr>
              <a:buSzPts val="800"/>
              <a:buFont typeface="Arial"/>
              <a:buNone/>
              <a:defRPr sz="1000" b="0" i="0" u="none" strike="noStrike" cap="none">
                <a:solidFill>
                  <a:srgbClr val="5B6770"/>
                </a:solidFill>
                <a:latin typeface="Georgia"/>
                <a:ea typeface="Georgia"/>
                <a:cs typeface="Georgia"/>
                <a:sym typeface="Georgia"/>
              </a:defRPr>
            </a:lvl9pPr>
          </a:lstStyle>
          <a:p>
            <a:pPr marL="0" lvl="0" indent="0" algn="r" rtl="0">
              <a:spcBef>
                <a:spcPts val="0"/>
              </a:spcBef>
              <a:spcAft>
                <a:spcPts val="0"/>
              </a:spcAft>
              <a:buNone/>
            </a:pPr>
            <a:r>
              <a:rPr lang="en"/>
              <a:t> </a:t>
            </a:r>
            <a:fld id="{00000000-1234-1234-1234-123412341234}" type="slidenum">
              <a:rPr lang="en"/>
              <a:t>‹#›</a:t>
            </a:fld>
            <a:endParaRPr/>
          </a:p>
        </p:txBody>
      </p:sp>
      <p:sp>
        <p:nvSpPr>
          <p:cNvPr id="52" name="Google Shape;52;p13"/>
          <p:cNvSpPr txBox="1"/>
          <p:nvPr/>
        </p:nvSpPr>
        <p:spPr>
          <a:xfrm>
            <a:off x="1082250" y="1161994"/>
            <a:ext cx="6208800" cy="307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3"/>
          <p:cNvSpPr txBox="1">
            <a:spLocks noGrp="1"/>
          </p:cNvSpPr>
          <p:nvPr>
            <p:ph type="body" idx="1"/>
          </p:nvPr>
        </p:nvSpPr>
        <p:spPr>
          <a:xfrm>
            <a:off x="388620" y="960351"/>
            <a:ext cx="8298300" cy="3728700"/>
          </a:xfrm>
          <a:prstGeom prst="rect">
            <a:avLst/>
          </a:prstGeom>
          <a:noFill/>
          <a:ln>
            <a:noFill/>
          </a:ln>
        </p:spPr>
        <p:txBody>
          <a:bodyPr spcFirstLastPara="1" wrap="square" lIns="68575" tIns="68575" rIns="68575" bIns="68575" anchor="t" anchorCtr="0">
            <a:noAutofit/>
          </a:bodyPr>
          <a:lstStyle>
            <a:lvl1pPr marL="457200" marR="0" lvl="0" indent="-228600" algn="l">
              <a:lnSpc>
                <a:spcPct val="100000"/>
              </a:lnSpc>
              <a:spcBef>
                <a:spcPts val="400"/>
              </a:spcBef>
              <a:spcAft>
                <a:spcPts val="0"/>
              </a:spcAft>
              <a:buClr>
                <a:srgbClr val="5B6770"/>
              </a:buClr>
              <a:buSzPts val="1800"/>
              <a:buFont typeface="Georgia"/>
              <a:buNone/>
              <a:defRPr sz="2400" b="0" i="0" u="none" strike="noStrike" cap="none">
                <a:solidFill>
                  <a:srgbClr val="5B6770"/>
                </a:solidFill>
                <a:latin typeface="Georgia"/>
                <a:ea typeface="Georgia"/>
                <a:cs typeface="Georgia"/>
                <a:sym typeface="Georgia"/>
              </a:defRPr>
            </a:lvl1pPr>
            <a:lvl2pPr marL="914400" marR="0" lvl="1" indent="-342900" algn="l">
              <a:lnSpc>
                <a:spcPct val="100000"/>
              </a:lnSpc>
              <a:spcBef>
                <a:spcPts val="400"/>
              </a:spcBef>
              <a:spcAft>
                <a:spcPts val="0"/>
              </a:spcAft>
              <a:buClr>
                <a:srgbClr val="5B6770"/>
              </a:buClr>
              <a:buSzPts val="1800"/>
              <a:buFont typeface="Georgia"/>
              <a:buChar char="–"/>
              <a:defRPr sz="2400" b="0" i="0" u="none" strike="noStrike" cap="none">
                <a:solidFill>
                  <a:srgbClr val="5B6770"/>
                </a:solidFill>
                <a:latin typeface="Georgia"/>
                <a:ea typeface="Georgia"/>
                <a:cs typeface="Georgia"/>
                <a:sym typeface="Georgia"/>
              </a:defRPr>
            </a:lvl2pPr>
            <a:lvl3pPr marL="1371600" marR="0" lvl="2" indent="-342900" algn="l">
              <a:lnSpc>
                <a:spcPct val="100000"/>
              </a:lnSpc>
              <a:spcBef>
                <a:spcPts val="400"/>
              </a:spcBef>
              <a:spcAft>
                <a:spcPts val="0"/>
              </a:spcAft>
              <a:buClr>
                <a:srgbClr val="5B6770"/>
              </a:buClr>
              <a:buSzPts val="1800"/>
              <a:buFont typeface="Georgia"/>
              <a:buChar char="•"/>
              <a:defRPr sz="2400" b="0" i="0" u="none" strike="noStrike" cap="none">
                <a:solidFill>
                  <a:srgbClr val="5B6770"/>
                </a:solidFill>
                <a:latin typeface="Georgia"/>
                <a:ea typeface="Georgia"/>
                <a:cs typeface="Georgia"/>
                <a:sym typeface="Georgia"/>
              </a:defRPr>
            </a:lvl3pPr>
            <a:lvl4pPr marL="1828800" marR="0" lvl="3" indent="-342900" algn="l">
              <a:lnSpc>
                <a:spcPct val="100000"/>
              </a:lnSpc>
              <a:spcBef>
                <a:spcPts val="400"/>
              </a:spcBef>
              <a:spcAft>
                <a:spcPts val="0"/>
              </a:spcAft>
              <a:buClr>
                <a:srgbClr val="5B6770"/>
              </a:buClr>
              <a:buSzPts val="1800"/>
              <a:buFont typeface="Georgia"/>
              <a:buChar char="–"/>
              <a:defRPr sz="2400" b="0" i="0" u="none" strike="noStrike" cap="none">
                <a:solidFill>
                  <a:srgbClr val="5B6770"/>
                </a:solidFill>
                <a:latin typeface="Georgia"/>
                <a:ea typeface="Georgia"/>
                <a:cs typeface="Georgia"/>
                <a:sym typeface="Georgia"/>
              </a:defRPr>
            </a:lvl4pPr>
            <a:lvl5pPr marL="2286000" marR="0" lvl="4" indent="-342900" algn="l">
              <a:lnSpc>
                <a:spcPct val="100000"/>
              </a:lnSpc>
              <a:spcBef>
                <a:spcPts val="400"/>
              </a:spcBef>
              <a:spcAft>
                <a:spcPts val="0"/>
              </a:spcAft>
              <a:buClr>
                <a:srgbClr val="5B6770"/>
              </a:buClr>
              <a:buSzPts val="1800"/>
              <a:buFont typeface="Georgia"/>
              <a:buChar char="»"/>
              <a:defRPr sz="2400" b="0" i="0" u="none" strike="noStrike" cap="none">
                <a:solidFill>
                  <a:srgbClr val="5B6770"/>
                </a:solidFill>
                <a:latin typeface="Georgia"/>
                <a:ea typeface="Georgia"/>
                <a:cs typeface="Georgia"/>
                <a:sym typeface="Georgia"/>
              </a:defRPr>
            </a:lvl5pPr>
            <a:lvl6pPr marL="2743200" marR="0" lvl="5" indent="-342900" algn="l">
              <a:lnSpc>
                <a:spcPct val="100000"/>
              </a:lnSpc>
              <a:spcBef>
                <a:spcPts val="400"/>
              </a:spcBef>
              <a:spcAft>
                <a:spcPts val="0"/>
              </a:spcAft>
              <a:buClr>
                <a:srgbClr val="5B6770"/>
              </a:buClr>
              <a:buSzPts val="1800"/>
              <a:buFont typeface="Georgia"/>
              <a:buChar char="•"/>
              <a:defRPr sz="2400" b="0" i="0" u="none" strike="noStrike" cap="none">
                <a:solidFill>
                  <a:srgbClr val="5B6770"/>
                </a:solidFill>
                <a:latin typeface="Georgia"/>
                <a:ea typeface="Georgia"/>
                <a:cs typeface="Georgia"/>
                <a:sym typeface="Georgia"/>
              </a:defRPr>
            </a:lvl6pPr>
            <a:lvl7pPr marL="3200400" marR="0" lvl="6" indent="-342900" algn="l">
              <a:lnSpc>
                <a:spcPct val="100000"/>
              </a:lnSpc>
              <a:spcBef>
                <a:spcPts val="400"/>
              </a:spcBef>
              <a:spcAft>
                <a:spcPts val="0"/>
              </a:spcAft>
              <a:buClr>
                <a:srgbClr val="5B6770"/>
              </a:buClr>
              <a:buSzPts val="1800"/>
              <a:buFont typeface="Georgia"/>
              <a:buChar char="•"/>
              <a:defRPr sz="2400" b="0" i="0" u="none" strike="noStrike" cap="none">
                <a:solidFill>
                  <a:srgbClr val="5B6770"/>
                </a:solidFill>
                <a:latin typeface="Georgia"/>
                <a:ea typeface="Georgia"/>
                <a:cs typeface="Georgia"/>
                <a:sym typeface="Georgia"/>
              </a:defRPr>
            </a:lvl7pPr>
            <a:lvl8pPr marL="3657600" marR="0" lvl="7" indent="-342900" algn="l">
              <a:lnSpc>
                <a:spcPct val="100000"/>
              </a:lnSpc>
              <a:spcBef>
                <a:spcPts val="400"/>
              </a:spcBef>
              <a:spcAft>
                <a:spcPts val="0"/>
              </a:spcAft>
              <a:buClr>
                <a:srgbClr val="5B6770"/>
              </a:buClr>
              <a:buSzPts val="1800"/>
              <a:buFont typeface="Georgia"/>
              <a:buChar char="•"/>
              <a:defRPr sz="2400" b="0" i="0" u="none" strike="noStrike" cap="none">
                <a:solidFill>
                  <a:srgbClr val="5B6770"/>
                </a:solidFill>
                <a:latin typeface="Georgia"/>
                <a:ea typeface="Georgia"/>
                <a:cs typeface="Georgia"/>
                <a:sym typeface="Georgia"/>
              </a:defRPr>
            </a:lvl8pPr>
            <a:lvl9pPr marL="4114800" marR="0" lvl="8" indent="-342900" algn="l">
              <a:lnSpc>
                <a:spcPct val="100000"/>
              </a:lnSpc>
              <a:spcBef>
                <a:spcPts val="400"/>
              </a:spcBef>
              <a:spcAft>
                <a:spcPts val="0"/>
              </a:spcAft>
              <a:buClr>
                <a:srgbClr val="5B6770"/>
              </a:buClr>
              <a:buSzPts val="1800"/>
              <a:buFont typeface="Georgia"/>
              <a:buChar char="•"/>
              <a:defRPr sz="2400" b="0" i="0" u="none" strike="noStrike" cap="none">
                <a:solidFill>
                  <a:srgbClr val="5B6770"/>
                </a:solidFill>
                <a:latin typeface="Georgia"/>
                <a:ea typeface="Georgia"/>
                <a:cs typeface="Georgia"/>
                <a:sym typeface="Georgia"/>
              </a:defRPr>
            </a:lvl9pPr>
          </a:lstStyle>
          <a:p>
            <a:endParaRPr/>
          </a:p>
        </p:txBody>
      </p:sp>
      <p:sp>
        <p:nvSpPr>
          <p:cNvPr id="54" name="Google Shape;54;p13"/>
          <p:cNvSpPr txBox="1">
            <a:spLocks noGrp="1"/>
          </p:cNvSpPr>
          <p:nvPr>
            <p:ph type="title"/>
          </p:nvPr>
        </p:nvSpPr>
        <p:spPr>
          <a:xfrm>
            <a:off x="283975" y="129775"/>
            <a:ext cx="8403000" cy="7284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5B6770"/>
              </a:buClr>
              <a:buSzPts val="3400"/>
              <a:buFont typeface="Georgia"/>
              <a:buNone/>
              <a:defRPr sz="2800" b="1" i="0" u="none" strike="noStrike" cap="none">
                <a:solidFill>
                  <a:srgbClr val="5B6770"/>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FB81D"/>
              </a:buClr>
              <a:buSzPts val="2800"/>
              <a:buFont typeface="Arial"/>
              <a:buNone/>
              <a:defRPr sz="2800" b="1" i="0" u="none" strike="noStrike" cap="none">
                <a:solidFill>
                  <a:srgbClr val="FFB81D"/>
                </a:solidFill>
                <a:latin typeface="Arial"/>
                <a:ea typeface="Arial"/>
                <a:cs typeface="Arial"/>
                <a:sym typeface="Arial"/>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57" name="Google Shape;57;p14"/>
          <p:cNvSpPr txBox="1">
            <a:spLocks noGrp="1"/>
          </p:cNvSpPr>
          <p:nvPr>
            <p:ph type="body" idx="1"/>
          </p:nvPr>
        </p:nvSpPr>
        <p:spPr>
          <a:xfrm>
            <a:off x="457200" y="1130880"/>
            <a:ext cx="4038600" cy="33315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1pPr>
            <a:lvl2pPr marL="914400" marR="0" lvl="1"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58" name="Google Shape;58;p14"/>
          <p:cNvSpPr txBox="1">
            <a:spLocks noGrp="1"/>
          </p:cNvSpPr>
          <p:nvPr>
            <p:ph type="body" idx="2"/>
          </p:nvPr>
        </p:nvSpPr>
        <p:spPr>
          <a:xfrm>
            <a:off x="4648200" y="1130880"/>
            <a:ext cx="4038600" cy="33315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1pPr>
            <a:lvl2pPr marL="914400" marR="0" lvl="1"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59" name="Google Shape;59;p14"/>
          <p:cNvSpPr txBox="1">
            <a:spLocks noGrp="1"/>
          </p:cNvSpPr>
          <p:nvPr>
            <p:ph type="dt" idx="10"/>
          </p:nvPr>
        </p:nvSpPr>
        <p:spPr>
          <a:xfrm>
            <a:off x="457200" y="4767263"/>
            <a:ext cx="18372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5B6770"/>
              </a:buClr>
              <a:buSzPts val="1000"/>
              <a:buFont typeface="Arial"/>
              <a:buNone/>
              <a:defRPr sz="1000" b="0" i="0" u="none" strike="noStrike" cap="none">
                <a:solidFill>
                  <a:srgbClr val="5B6770"/>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0" name="Google Shape;60;p14"/>
          <p:cNvSpPr txBox="1">
            <a:spLocks noGrp="1"/>
          </p:cNvSpPr>
          <p:nvPr>
            <p:ph type="ftr" idx="11"/>
          </p:nvPr>
        </p:nvSpPr>
        <p:spPr>
          <a:xfrm>
            <a:off x="2514600" y="4767263"/>
            <a:ext cx="4114800" cy="273900"/>
          </a:xfrm>
          <a:prstGeom prst="rect">
            <a:avLst/>
          </a:prstGeom>
          <a:solidFill>
            <a:schemeClr val="lt1"/>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1" name="Google Shape;61;p14"/>
          <p:cNvSpPr txBox="1">
            <a:spLocks noGrp="1"/>
          </p:cNvSpPr>
          <p:nvPr>
            <p:ph type="sldNum" idx="12"/>
          </p:nvPr>
        </p:nvSpPr>
        <p:spPr>
          <a:xfrm>
            <a:off x="6866464" y="4767263"/>
            <a:ext cx="1820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1pPr>
            <a:lvl2pPr marL="0" marR="0" lvl="1"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2pPr>
            <a:lvl3pPr marL="0" marR="0" lvl="2"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3pPr>
            <a:lvl4pPr marL="0" marR="0" lvl="3"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4pPr>
            <a:lvl5pPr marL="0" marR="0" lvl="4"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5pPr>
            <a:lvl6pPr marL="0" marR="0" lvl="5"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6pPr>
            <a:lvl7pPr marL="0" marR="0" lvl="6"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7pPr>
            <a:lvl8pPr marL="0" marR="0" lvl="7"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8pPr>
            <a:lvl9pPr marL="0" marR="0" lvl="8"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4" descr="YellowLine_vertical.png"/>
          <p:cNvSpPr/>
          <p:nvPr/>
        </p:nvSpPr>
        <p:spPr>
          <a:xfrm>
            <a:off x="8105003" y="-6792"/>
            <a:ext cx="261900" cy="978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4"/>
          <p:cNvSpPr txBox="1">
            <a:spLocks noGrp="1"/>
          </p:cNvSpPr>
          <p:nvPr>
            <p:ph type="body" idx="3"/>
          </p:nvPr>
        </p:nvSpPr>
        <p:spPr>
          <a:xfrm>
            <a:off x="457200" y="4525565"/>
            <a:ext cx="8229600" cy="1785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80"/>
              </a:spcBef>
              <a:spcAft>
                <a:spcPts val="0"/>
              </a:spcAft>
              <a:buClr>
                <a:srgbClr val="5B6770"/>
              </a:buClr>
              <a:buSzPts val="900"/>
              <a:buFont typeface="Arial"/>
              <a:buNone/>
              <a:defRPr sz="900" b="0" i="0" u="none" strike="noStrike" cap="none">
                <a:solidFill>
                  <a:srgbClr val="5B6770"/>
                </a:solidFill>
                <a:latin typeface="Verdana"/>
                <a:ea typeface="Verdana"/>
                <a:cs typeface="Verdana"/>
                <a:sym typeface="Verdana"/>
              </a:defRPr>
            </a:lvl1pPr>
            <a:lvl2pPr marL="914400" marR="0" lvl="1"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2pPr>
            <a:lvl3pPr marL="1371600" marR="0" lvl="2"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FB81D"/>
              </a:buClr>
              <a:buSzPts val="2100"/>
              <a:buFont typeface="Arial"/>
              <a:buNone/>
              <a:defRPr sz="2100" b="1" i="0" u="none" strike="noStrike" cap="none">
                <a:solidFill>
                  <a:srgbClr val="FFB81D"/>
                </a:solidFill>
                <a:latin typeface="Arial"/>
                <a:ea typeface="Arial"/>
                <a:cs typeface="Arial"/>
                <a:sym typeface="Arial"/>
              </a:defRPr>
            </a:lvl1pPr>
            <a:lvl2pPr lvl="1" algn="l">
              <a:lnSpc>
                <a:spcPct val="100000"/>
              </a:lnSpc>
              <a:spcBef>
                <a:spcPts val="0"/>
              </a:spcBef>
              <a:spcAft>
                <a:spcPts val="0"/>
              </a:spcAft>
              <a:buSzPts val="1350"/>
              <a:buFont typeface="Arial"/>
              <a:buNone/>
              <a:defRPr sz="1350"/>
            </a:lvl2pPr>
            <a:lvl3pPr lvl="2" algn="l">
              <a:lnSpc>
                <a:spcPct val="100000"/>
              </a:lnSpc>
              <a:spcBef>
                <a:spcPts val="0"/>
              </a:spcBef>
              <a:spcAft>
                <a:spcPts val="0"/>
              </a:spcAft>
              <a:buSzPts val="1350"/>
              <a:buFont typeface="Arial"/>
              <a:buNone/>
              <a:defRPr sz="1350"/>
            </a:lvl3pPr>
            <a:lvl4pPr lvl="3" algn="l">
              <a:lnSpc>
                <a:spcPct val="100000"/>
              </a:lnSpc>
              <a:spcBef>
                <a:spcPts val="0"/>
              </a:spcBef>
              <a:spcAft>
                <a:spcPts val="0"/>
              </a:spcAft>
              <a:buSzPts val="1350"/>
              <a:buFont typeface="Arial"/>
              <a:buNone/>
              <a:defRPr sz="1350"/>
            </a:lvl4pPr>
            <a:lvl5pPr lvl="4" algn="l">
              <a:lnSpc>
                <a:spcPct val="100000"/>
              </a:lnSpc>
              <a:spcBef>
                <a:spcPts val="0"/>
              </a:spcBef>
              <a:spcAft>
                <a:spcPts val="0"/>
              </a:spcAft>
              <a:buSzPts val="1350"/>
              <a:buFont typeface="Arial"/>
              <a:buNone/>
              <a:defRPr sz="1350"/>
            </a:lvl5pPr>
            <a:lvl6pPr lvl="5" algn="l">
              <a:lnSpc>
                <a:spcPct val="100000"/>
              </a:lnSpc>
              <a:spcBef>
                <a:spcPts val="0"/>
              </a:spcBef>
              <a:spcAft>
                <a:spcPts val="0"/>
              </a:spcAft>
              <a:buSzPts val="1350"/>
              <a:buFont typeface="Arial"/>
              <a:buNone/>
              <a:defRPr sz="1350"/>
            </a:lvl6pPr>
            <a:lvl7pPr lvl="6" algn="l">
              <a:lnSpc>
                <a:spcPct val="100000"/>
              </a:lnSpc>
              <a:spcBef>
                <a:spcPts val="0"/>
              </a:spcBef>
              <a:spcAft>
                <a:spcPts val="0"/>
              </a:spcAft>
              <a:buSzPts val="1350"/>
              <a:buFont typeface="Arial"/>
              <a:buNone/>
              <a:defRPr sz="1350"/>
            </a:lvl7pPr>
            <a:lvl8pPr lvl="7" algn="l">
              <a:lnSpc>
                <a:spcPct val="100000"/>
              </a:lnSpc>
              <a:spcBef>
                <a:spcPts val="0"/>
              </a:spcBef>
              <a:spcAft>
                <a:spcPts val="0"/>
              </a:spcAft>
              <a:buSzPts val="1350"/>
              <a:buFont typeface="Arial"/>
              <a:buNone/>
              <a:defRPr sz="1350"/>
            </a:lvl8pPr>
            <a:lvl9pPr lvl="8" algn="l">
              <a:lnSpc>
                <a:spcPct val="100000"/>
              </a:lnSpc>
              <a:spcBef>
                <a:spcPts val="0"/>
              </a:spcBef>
              <a:spcAft>
                <a:spcPts val="0"/>
              </a:spcAft>
              <a:buSzPts val="1350"/>
              <a:buFont typeface="Arial"/>
              <a:buNone/>
              <a:defRPr sz="1350"/>
            </a:lvl9pPr>
          </a:lstStyle>
          <a:p>
            <a:endParaRPr/>
          </a:p>
        </p:txBody>
      </p:sp>
      <p:sp>
        <p:nvSpPr>
          <p:cNvPr id="66" name="Google Shape;66;p15"/>
          <p:cNvSpPr txBox="1">
            <a:spLocks noGrp="1"/>
          </p:cNvSpPr>
          <p:nvPr>
            <p:ph type="body" idx="1"/>
          </p:nvPr>
        </p:nvSpPr>
        <p:spPr>
          <a:xfrm>
            <a:off x="457200" y="1130881"/>
            <a:ext cx="8229600" cy="3331500"/>
          </a:xfrm>
          <a:prstGeom prst="rect">
            <a:avLst/>
          </a:prstGeom>
          <a:noFill/>
          <a:ln>
            <a:noFill/>
          </a:ln>
        </p:spPr>
        <p:txBody>
          <a:bodyPr spcFirstLastPara="1" wrap="square" lIns="91425" tIns="91425" rIns="91425" bIns="91425" anchor="t" anchorCtr="0">
            <a:noAutofit/>
          </a:bodyPr>
          <a:lstStyle>
            <a:lvl1pPr marL="457200" marR="0" lvl="0"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1pPr>
            <a:lvl2pPr marL="914400" marR="0" lvl="1"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2pPr>
            <a:lvl3pPr marL="1371600" marR="0" lvl="2"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3pPr>
            <a:lvl4pPr marL="1828800" marR="0" lvl="3"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4pPr>
            <a:lvl5pPr marL="2286000" marR="0" lvl="4"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Verdana"/>
                <a:ea typeface="Verdana"/>
                <a:cs typeface="Verdana"/>
                <a:sym typeface="Verdana"/>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9pPr>
          </a:lstStyle>
          <a:p>
            <a:endParaRPr/>
          </a:p>
        </p:txBody>
      </p:sp>
      <p:sp>
        <p:nvSpPr>
          <p:cNvPr id="67" name="Google Shape;67;p15"/>
          <p:cNvSpPr txBox="1">
            <a:spLocks noGrp="1"/>
          </p:cNvSpPr>
          <p:nvPr>
            <p:ph type="dt" idx="10"/>
          </p:nvPr>
        </p:nvSpPr>
        <p:spPr>
          <a:xfrm>
            <a:off x="457201" y="4767264"/>
            <a:ext cx="18372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5B6770"/>
              </a:buClr>
              <a:buSzPts val="750"/>
              <a:buFont typeface="Arial"/>
              <a:buNone/>
              <a:defRPr sz="750" b="0" i="0" u="none" strike="noStrike" cap="none">
                <a:solidFill>
                  <a:srgbClr val="5B6770"/>
                </a:solidFill>
                <a:latin typeface="Arial"/>
                <a:ea typeface="Arial"/>
                <a:cs typeface="Arial"/>
                <a:sym typeface="Arial"/>
              </a:defRPr>
            </a:lvl1pPr>
            <a:lvl2pPr marR="0" lvl="1" algn="l">
              <a:lnSpc>
                <a:spcPct val="100000"/>
              </a:lnSpc>
              <a:spcBef>
                <a:spcPts val="0"/>
              </a:spcBef>
              <a:spcAft>
                <a:spcPts val="0"/>
              </a:spcAft>
              <a:buClr>
                <a:schemeClr val="dk1"/>
              </a:buClr>
              <a:buSzPts val="1350"/>
              <a:buFont typeface="Verdana"/>
              <a:buNone/>
              <a:defRPr sz="135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350"/>
              <a:buFont typeface="Verdana"/>
              <a:buNone/>
              <a:defRPr sz="135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350"/>
              <a:buFont typeface="Verdana"/>
              <a:buNone/>
              <a:defRPr sz="135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350"/>
              <a:buFont typeface="Verdana"/>
              <a:buNone/>
              <a:defRPr sz="135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350"/>
              <a:buFont typeface="Verdana"/>
              <a:buNone/>
              <a:defRPr sz="135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350"/>
              <a:buFont typeface="Verdana"/>
              <a:buNone/>
              <a:defRPr sz="135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350"/>
              <a:buFont typeface="Verdana"/>
              <a:buNone/>
              <a:defRPr sz="135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350"/>
              <a:buFont typeface="Verdana"/>
              <a:buNone/>
              <a:defRPr sz="1350" b="0" i="0" u="none" strike="noStrike" cap="none">
                <a:solidFill>
                  <a:schemeClr val="dk1"/>
                </a:solidFill>
                <a:latin typeface="Verdana"/>
                <a:ea typeface="Verdana"/>
                <a:cs typeface="Verdana"/>
                <a:sym typeface="Verdana"/>
              </a:defRPr>
            </a:lvl9pPr>
          </a:lstStyle>
          <a:p>
            <a:endParaRPr/>
          </a:p>
        </p:txBody>
      </p:sp>
      <p:sp>
        <p:nvSpPr>
          <p:cNvPr id="68" name="Google Shape;68;p15"/>
          <p:cNvSpPr txBox="1">
            <a:spLocks noGrp="1"/>
          </p:cNvSpPr>
          <p:nvPr>
            <p:ph type="ftr" idx="11"/>
          </p:nvPr>
        </p:nvSpPr>
        <p:spPr>
          <a:xfrm>
            <a:off x="2514600" y="4767264"/>
            <a:ext cx="4114800" cy="273900"/>
          </a:xfrm>
          <a:prstGeom prst="rect">
            <a:avLst/>
          </a:prstGeom>
          <a:solidFill>
            <a:schemeClr val="lt1"/>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750"/>
              <a:buFont typeface="Arial"/>
              <a:buNone/>
              <a:defRPr sz="75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1350"/>
              <a:buFont typeface="Verdana"/>
              <a:buNone/>
              <a:defRPr sz="135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350"/>
              <a:buFont typeface="Verdana"/>
              <a:buNone/>
              <a:defRPr sz="135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350"/>
              <a:buFont typeface="Verdana"/>
              <a:buNone/>
              <a:defRPr sz="135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350"/>
              <a:buFont typeface="Verdana"/>
              <a:buNone/>
              <a:defRPr sz="135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350"/>
              <a:buFont typeface="Verdana"/>
              <a:buNone/>
              <a:defRPr sz="135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350"/>
              <a:buFont typeface="Verdana"/>
              <a:buNone/>
              <a:defRPr sz="135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350"/>
              <a:buFont typeface="Verdana"/>
              <a:buNone/>
              <a:defRPr sz="135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350"/>
              <a:buFont typeface="Verdana"/>
              <a:buNone/>
              <a:defRPr sz="1350" b="0" i="0" u="none" strike="noStrike" cap="none">
                <a:solidFill>
                  <a:schemeClr val="dk1"/>
                </a:solidFill>
                <a:latin typeface="Verdana"/>
                <a:ea typeface="Verdana"/>
                <a:cs typeface="Verdana"/>
                <a:sym typeface="Verdana"/>
              </a:defRPr>
            </a:lvl9pPr>
          </a:lstStyle>
          <a:p>
            <a:endParaRPr/>
          </a:p>
        </p:txBody>
      </p:sp>
      <p:sp>
        <p:nvSpPr>
          <p:cNvPr id="69" name="Google Shape;69;p15"/>
          <p:cNvSpPr txBox="1">
            <a:spLocks noGrp="1"/>
          </p:cNvSpPr>
          <p:nvPr>
            <p:ph type="sldNum" idx="12"/>
          </p:nvPr>
        </p:nvSpPr>
        <p:spPr>
          <a:xfrm>
            <a:off x="6866464" y="4767264"/>
            <a:ext cx="1820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B6770"/>
              </a:buClr>
              <a:buSzPts val="250"/>
              <a:buFont typeface="Georgia"/>
              <a:buNone/>
              <a:defRPr sz="1000" b="0" i="0" u="none" strike="noStrike" cap="none">
                <a:solidFill>
                  <a:srgbClr val="5B6770"/>
                </a:solidFill>
                <a:latin typeface="Georgia"/>
                <a:ea typeface="Georgia"/>
                <a:cs typeface="Georgia"/>
                <a:sym typeface="Georgia"/>
              </a:defRPr>
            </a:lvl1pPr>
            <a:lvl2pPr marL="0" marR="0" lvl="1" indent="0" algn="r">
              <a:lnSpc>
                <a:spcPct val="100000"/>
              </a:lnSpc>
              <a:spcBef>
                <a:spcPts val="0"/>
              </a:spcBef>
              <a:spcAft>
                <a:spcPts val="0"/>
              </a:spcAft>
              <a:buClr>
                <a:srgbClr val="5B6770"/>
              </a:buClr>
              <a:buSzPts val="250"/>
              <a:buFont typeface="Georgia"/>
              <a:buNone/>
              <a:defRPr sz="1000" b="0" i="0" u="none" strike="noStrike" cap="none">
                <a:solidFill>
                  <a:srgbClr val="5B6770"/>
                </a:solidFill>
                <a:latin typeface="Georgia"/>
                <a:ea typeface="Georgia"/>
                <a:cs typeface="Georgia"/>
                <a:sym typeface="Georgia"/>
              </a:defRPr>
            </a:lvl2pPr>
            <a:lvl3pPr marL="0" marR="0" lvl="2" indent="0" algn="r">
              <a:lnSpc>
                <a:spcPct val="100000"/>
              </a:lnSpc>
              <a:spcBef>
                <a:spcPts val="0"/>
              </a:spcBef>
              <a:spcAft>
                <a:spcPts val="0"/>
              </a:spcAft>
              <a:buClr>
                <a:srgbClr val="5B6770"/>
              </a:buClr>
              <a:buSzPts val="250"/>
              <a:buFont typeface="Georgia"/>
              <a:buNone/>
              <a:defRPr sz="1000" b="0" i="0" u="none" strike="noStrike" cap="none">
                <a:solidFill>
                  <a:srgbClr val="5B6770"/>
                </a:solidFill>
                <a:latin typeface="Georgia"/>
                <a:ea typeface="Georgia"/>
                <a:cs typeface="Georgia"/>
                <a:sym typeface="Georgia"/>
              </a:defRPr>
            </a:lvl3pPr>
            <a:lvl4pPr marL="0" marR="0" lvl="3" indent="0" algn="r">
              <a:lnSpc>
                <a:spcPct val="100000"/>
              </a:lnSpc>
              <a:spcBef>
                <a:spcPts val="0"/>
              </a:spcBef>
              <a:spcAft>
                <a:spcPts val="0"/>
              </a:spcAft>
              <a:buClr>
                <a:srgbClr val="5B6770"/>
              </a:buClr>
              <a:buSzPts val="250"/>
              <a:buFont typeface="Georgia"/>
              <a:buNone/>
              <a:defRPr sz="1000" b="0" i="0" u="none" strike="noStrike" cap="none">
                <a:solidFill>
                  <a:srgbClr val="5B6770"/>
                </a:solidFill>
                <a:latin typeface="Georgia"/>
                <a:ea typeface="Georgia"/>
                <a:cs typeface="Georgia"/>
                <a:sym typeface="Georgia"/>
              </a:defRPr>
            </a:lvl4pPr>
            <a:lvl5pPr marL="0" marR="0" lvl="4" indent="0" algn="r">
              <a:lnSpc>
                <a:spcPct val="100000"/>
              </a:lnSpc>
              <a:spcBef>
                <a:spcPts val="0"/>
              </a:spcBef>
              <a:spcAft>
                <a:spcPts val="0"/>
              </a:spcAft>
              <a:buClr>
                <a:srgbClr val="5B6770"/>
              </a:buClr>
              <a:buSzPts val="250"/>
              <a:buFont typeface="Georgia"/>
              <a:buNone/>
              <a:defRPr sz="1000" b="0" i="0" u="none" strike="noStrike" cap="none">
                <a:solidFill>
                  <a:srgbClr val="5B6770"/>
                </a:solidFill>
                <a:latin typeface="Georgia"/>
                <a:ea typeface="Georgia"/>
                <a:cs typeface="Georgia"/>
                <a:sym typeface="Georgia"/>
              </a:defRPr>
            </a:lvl5pPr>
            <a:lvl6pPr marL="0" marR="0" lvl="5" indent="0" algn="r">
              <a:lnSpc>
                <a:spcPct val="100000"/>
              </a:lnSpc>
              <a:spcBef>
                <a:spcPts val="0"/>
              </a:spcBef>
              <a:spcAft>
                <a:spcPts val="0"/>
              </a:spcAft>
              <a:buClr>
                <a:srgbClr val="5B6770"/>
              </a:buClr>
              <a:buSzPts val="250"/>
              <a:buFont typeface="Georgia"/>
              <a:buNone/>
              <a:defRPr sz="1000" b="0" i="0" u="none" strike="noStrike" cap="none">
                <a:solidFill>
                  <a:srgbClr val="5B6770"/>
                </a:solidFill>
                <a:latin typeface="Georgia"/>
                <a:ea typeface="Georgia"/>
                <a:cs typeface="Georgia"/>
                <a:sym typeface="Georgia"/>
              </a:defRPr>
            </a:lvl6pPr>
            <a:lvl7pPr marL="0" marR="0" lvl="6" indent="0" algn="r">
              <a:lnSpc>
                <a:spcPct val="100000"/>
              </a:lnSpc>
              <a:spcBef>
                <a:spcPts val="0"/>
              </a:spcBef>
              <a:spcAft>
                <a:spcPts val="0"/>
              </a:spcAft>
              <a:buClr>
                <a:srgbClr val="5B6770"/>
              </a:buClr>
              <a:buSzPts val="250"/>
              <a:buFont typeface="Georgia"/>
              <a:buNone/>
              <a:defRPr sz="1000" b="0" i="0" u="none" strike="noStrike" cap="none">
                <a:solidFill>
                  <a:srgbClr val="5B6770"/>
                </a:solidFill>
                <a:latin typeface="Georgia"/>
                <a:ea typeface="Georgia"/>
                <a:cs typeface="Georgia"/>
                <a:sym typeface="Georgia"/>
              </a:defRPr>
            </a:lvl7pPr>
            <a:lvl8pPr marL="0" marR="0" lvl="7" indent="0" algn="r">
              <a:lnSpc>
                <a:spcPct val="100000"/>
              </a:lnSpc>
              <a:spcBef>
                <a:spcPts val="0"/>
              </a:spcBef>
              <a:spcAft>
                <a:spcPts val="0"/>
              </a:spcAft>
              <a:buClr>
                <a:srgbClr val="5B6770"/>
              </a:buClr>
              <a:buSzPts val="250"/>
              <a:buFont typeface="Georgia"/>
              <a:buNone/>
              <a:defRPr sz="1000" b="0" i="0" u="none" strike="noStrike" cap="none">
                <a:solidFill>
                  <a:srgbClr val="5B6770"/>
                </a:solidFill>
                <a:latin typeface="Georgia"/>
                <a:ea typeface="Georgia"/>
                <a:cs typeface="Georgia"/>
                <a:sym typeface="Georgia"/>
              </a:defRPr>
            </a:lvl8pPr>
            <a:lvl9pPr marL="0" marR="0" lvl="8" indent="0" algn="r">
              <a:lnSpc>
                <a:spcPct val="100000"/>
              </a:lnSpc>
              <a:spcBef>
                <a:spcPts val="0"/>
              </a:spcBef>
              <a:spcAft>
                <a:spcPts val="0"/>
              </a:spcAft>
              <a:buClr>
                <a:srgbClr val="5B6770"/>
              </a:buClr>
              <a:buSzPts val="250"/>
              <a:buFont typeface="Georgia"/>
              <a:buNone/>
              <a:defRPr sz="1000" b="0" i="0" u="none" strike="noStrike" cap="none">
                <a:solidFill>
                  <a:srgbClr val="5B6770"/>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5"/>
          <p:cNvSpPr txBox="1">
            <a:spLocks noGrp="1"/>
          </p:cNvSpPr>
          <p:nvPr>
            <p:ph type="body" idx="2"/>
          </p:nvPr>
        </p:nvSpPr>
        <p:spPr>
          <a:xfrm>
            <a:off x="457200" y="4525565"/>
            <a:ext cx="8229600" cy="1785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35"/>
              </a:spcBef>
              <a:spcAft>
                <a:spcPts val="0"/>
              </a:spcAft>
              <a:buClr>
                <a:srgbClr val="5B6770"/>
              </a:buClr>
              <a:buSzPts val="675"/>
              <a:buFont typeface="Arial"/>
              <a:buNone/>
              <a:defRPr sz="675" b="0" i="0" u="none" strike="noStrike" cap="none">
                <a:solidFill>
                  <a:srgbClr val="5B6770"/>
                </a:solidFill>
                <a:latin typeface="Verdana"/>
                <a:ea typeface="Verdana"/>
                <a:cs typeface="Verdana"/>
                <a:sym typeface="Verdana"/>
              </a:defRPr>
            </a:lvl1pPr>
            <a:lvl2pPr marL="914400" marR="0" lvl="1"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Verdana"/>
                <a:ea typeface="Verdana"/>
                <a:cs typeface="Verdana"/>
                <a:sym typeface="Verdana"/>
              </a:defRPr>
            </a:lvl2pPr>
            <a:lvl3pPr marL="1371600" marR="0" lvl="2"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Verdana"/>
                <a:ea typeface="Verdana"/>
                <a:cs typeface="Verdana"/>
                <a:sym typeface="Verdana"/>
              </a:defRPr>
            </a:lvl3pPr>
            <a:lvl4pPr marL="1828800" marR="0" lvl="3"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Verdana"/>
                <a:ea typeface="Verdana"/>
                <a:cs typeface="Verdana"/>
                <a:sym typeface="Verdana"/>
              </a:defRPr>
            </a:lvl4pPr>
            <a:lvl5pPr marL="2286000" marR="0" lvl="4"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Verdana"/>
                <a:ea typeface="Verdana"/>
                <a:cs typeface="Verdana"/>
                <a:sym typeface="Verdana"/>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FFB81D"/>
              </a:buClr>
              <a:buSzPts val="2800"/>
              <a:buFont typeface="Arial"/>
              <a:buNone/>
              <a:defRPr sz="2800" b="1" i="0" u="none" strike="noStrike" cap="none">
                <a:solidFill>
                  <a:srgbClr val="FFB81D"/>
                </a:solidFill>
                <a:latin typeface="Arial"/>
                <a:ea typeface="Arial"/>
                <a:cs typeface="Arial"/>
                <a:sym typeface="Arial"/>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a:endParaRPr/>
          </a:p>
        </p:txBody>
      </p:sp>
      <p:sp>
        <p:nvSpPr>
          <p:cNvPr id="73" name="Google Shape;73;p16"/>
          <p:cNvSpPr txBox="1">
            <a:spLocks noGrp="1"/>
          </p:cNvSpPr>
          <p:nvPr>
            <p:ph type="body" idx="1"/>
          </p:nvPr>
        </p:nvSpPr>
        <p:spPr>
          <a:xfrm>
            <a:off x="457200" y="1130880"/>
            <a:ext cx="8229600" cy="33315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1pPr>
            <a:lvl2pPr marL="914400" marR="0" lvl="1"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74" name="Google Shape;74;p16"/>
          <p:cNvSpPr txBox="1">
            <a:spLocks noGrp="1"/>
          </p:cNvSpPr>
          <p:nvPr>
            <p:ph type="dt" idx="10"/>
          </p:nvPr>
        </p:nvSpPr>
        <p:spPr>
          <a:xfrm>
            <a:off x="457200" y="4767263"/>
            <a:ext cx="18372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5B6770"/>
              </a:buClr>
              <a:buSzPts val="1000"/>
              <a:buFont typeface="Arial"/>
              <a:buNone/>
              <a:defRPr sz="1000" b="0" i="0" u="none" strike="noStrike" cap="none">
                <a:solidFill>
                  <a:srgbClr val="5B6770"/>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75" name="Google Shape;75;p16"/>
          <p:cNvSpPr txBox="1">
            <a:spLocks noGrp="1"/>
          </p:cNvSpPr>
          <p:nvPr>
            <p:ph type="ftr" idx="11"/>
          </p:nvPr>
        </p:nvSpPr>
        <p:spPr>
          <a:xfrm>
            <a:off x="2514600" y="4767263"/>
            <a:ext cx="4114800" cy="273900"/>
          </a:xfrm>
          <a:prstGeom prst="rect">
            <a:avLst/>
          </a:prstGeom>
          <a:solidFill>
            <a:schemeClr val="lt1"/>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000"/>
              <a:buFont typeface="Arial"/>
              <a:buNone/>
              <a:defRPr sz="10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8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76" name="Google Shape;76;p16"/>
          <p:cNvSpPr txBox="1">
            <a:spLocks noGrp="1"/>
          </p:cNvSpPr>
          <p:nvPr>
            <p:ph type="sldNum" idx="12"/>
          </p:nvPr>
        </p:nvSpPr>
        <p:spPr>
          <a:xfrm>
            <a:off x="6866464" y="4767263"/>
            <a:ext cx="1820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1pPr>
            <a:lvl2pPr marL="0" marR="0" lvl="1"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2pPr>
            <a:lvl3pPr marL="0" marR="0" lvl="2"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3pPr>
            <a:lvl4pPr marL="0" marR="0" lvl="3"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4pPr>
            <a:lvl5pPr marL="0" marR="0" lvl="4"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5pPr>
            <a:lvl6pPr marL="0" marR="0" lvl="5"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6pPr>
            <a:lvl7pPr marL="0" marR="0" lvl="6"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7pPr>
            <a:lvl8pPr marL="0" marR="0" lvl="7"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8pPr>
            <a:lvl9pPr marL="0" marR="0" lvl="8" indent="0" algn="r">
              <a:lnSpc>
                <a:spcPct val="100000"/>
              </a:lnSpc>
              <a:spcBef>
                <a:spcPts val="0"/>
              </a:spcBef>
              <a:spcAft>
                <a:spcPts val="0"/>
              </a:spcAft>
              <a:buClr>
                <a:srgbClr val="5B6770"/>
              </a:buClr>
              <a:buSzPts val="250"/>
              <a:buFont typeface="Arial"/>
              <a:buNone/>
              <a:defRPr sz="1000" b="0" i="0" u="none" strike="noStrike" cap="none">
                <a:solidFill>
                  <a:srgbClr val="5B67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16"/>
          <p:cNvSpPr txBox="1">
            <a:spLocks noGrp="1"/>
          </p:cNvSpPr>
          <p:nvPr>
            <p:ph type="body" idx="2"/>
          </p:nvPr>
        </p:nvSpPr>
        <p:spPr>
          <a:xfrm>
            <a:off x="457200" y="4525565"/>
            <a:ext cx="8229600" cy="1785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80"/>
              </a:spcBef>
              <a:spcAft>
                <a:spcPts val="0"/>
              </a:spcAft>
              <a:buClr>
                <a:srgbClr val="5B6770"/>
              </a:buClr>
              <a:buSzPts val="900"/>
              <a:buFont typeface="Arial"/>
              <a:buNone/>
              <a:defRPr sz="900" b="0" i="0" u="none" strike="noStrike" cap="none">
                <a:solidFill>
                  <a:srgbClr val="5B6770"/>
                </a:solidFill>
                <a:latin typeface="Verdana"/>
                <a:ea typeface="Verdana"/>
                <a:cs typeface="Verdana"/>
                <a:sym typeface="Verdana"/>
              </a:defRPr>
            </a:lvl1pPr>
            <a:lvl2pPr marL="914400" marR="0" lvl="1"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2pPr>
            <a:lvl3pPr marL="1371600" marR="0" lvl="2"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2">
  <p:cSld name="1_Title and Conten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ctr" anchorCtr="0">
            <a:noAutofit/>
          </a:bodyPr>
          <a:lstStyle>
            <a:lvl1pPr marR="0" lvl="0" algn="ctr">
              <a:lnSpc>
                <a:spcPct val="100000"/>
              </a:lnSpc>
              <a:spcBef>
                <a:spcPts val="0"/>
              </a:spcBef>
              <a:spcAft>
                <a:spcPts val="0"/>
              </a:spcAft>
              <a:buClr>
                <a:srgbClr val="FFB81D"/>
              </a:buClr>
              <a:buSzPts val="2100"/>
              <a:buFont typeface="Arial"/>
              <a:buNone/>
              <a:defRPr sz="2100" b="1" i="0" u="none" strike="noStrike" cap="none">
                <a:solidFill>
                  <a:srgbClr val="FFB81D"/>
                </a:solidFill>
                <a:latin typeface="Arial"/>
                <a:ea typeface="Arial"/>
                <a:cs typeface="Arial"/>
                <a:sym typeface="Arial"/>
              </a:defRPr>
            </a:lvl1pPr>
            <a:lvl2pPr lvl="1" algn="l">
              <a:lnSpc>
                <a:spcPct val="100000"/>
              </a:lnSpc>
              <a:spcBef>
                <a:spcPts val="0"/>
              </a:spcBef>
              <a:spcAft>
                <a:spcPts val="0"/>
              </a:spcAft>
              <a:buSzPts val="1400"/>
              <a:buFont typeface="Arial"/>
              <a:buNone/>
              <a:defRPr sz="1400"/>
            </a:lvl2pPr>
            <a:lvl3pPr lvl="2" algn="l">
              <a:lnSpc>
                <a:spcPct val="100000"/>
              </a:lnSpc>
              <a:spcBef>
                <a:spcPts val="0"/>
              </a:spcBef>
              <a:spcAft>
                <a:spcPts val="0"/>
              </a:spcAft>
              <a:buSzPts val="1400"/>
              <a:buFont typeface="Arial"/>
              <a:buNone/>
              <a:defRPr sz="1400"/>
            </a:lvl3pPr>
            <a:lvl4pPr lvl="3" algn="l">
              <a:lnSpc>
                <a:spcPct val="100000"/>
              </a:lnSpc>
              <a:spcBef>
                <a:spcPts val="0"/>
              </a:spcBef>
              <a:spcAft>
                <a:spcPts val="0"/>
              </a:spcAft>
              <a:buSzPts val="1400"/>
              <a:buFont typeface="Arial"/>
              <a:buNone/>
              <a:defRPr sz="1400"/>
            </a:lvl4pPr>
            <a:lvl5pPr lvl="4" algn="l">
              <a:lnSpc>
                <a:spcPct val="100000"/>
              </a:lnSpc>
              <a:spcBef>
                <a:spcPts val="0"/>
              </a:spcBef>
              <a:spcAft>
                <a:spcPts val="0"/>
              </a:spcAft>
              <a:buSzPts val="1400"/>
              <a:buFont typeface="Arial"/>
              <a:buNone/>
              <a:defRPr sz="1400"/>
            </a:lvl5pPr>
            <a:lvl6pPr lvl="5" algn="l">
              <a:lnSpc>
                <a:spcPct val="100000"/>
              </a:lnSpc>
              <a:spcBef>
                <a:spcPts val="0"/>
              </a:spcBef>
              <a:spcAft>
                <a:spcPts val="0"/>
              </a:spcAft>
              <a:buSzPts val="1400"/>
              <a:buFont typeface="Arial"/>
              <a:buNone/>
              <a:defRPr sz="1400"/>
            </a:lvl6pPr>
            <a:lvl7pPr lvl="6" algn="l">
              <a:lnSpc>
                <a:spcPct val="100000"/>
              </a:lnSpc>
              <a:spcBef>
                <a:spcPts val="0"/>
              </a:spcBef>
              <a:spcAft>
                <a:spcPts val="0"/>
              </a:spcAft>
              <a:buSzPts val="1400"/>
              <a:buFont typeface="Arial"/>
              <a:buNone/>
              <a:defRPr sz="1400"/>
            </a:lvl7pPr>
            <a:lvl8pPr lvl="7" algn="l">
              <a:lnSpc>
                <a:spcPct val="100000"/>
              </a:lnSpc>
              <a:spcBef>
                <a:spcPts val="0"/>
              </a:spcBef>
              <a:spcAft>
                <a:spcPts val="0"/>
              </a:spcAft>
              <a:buSzPts val="1400"/>
              <a:buFont typeface="Arial"/>
              <a:buNone/>
              <a:defRPr sz="1400"/>
            </a:lvl8pPr>
            <a:lvl9pPr lvl="8" algn="l">
              <a:lnSpc>
                <a:spcPct val="100000"/>
              </a:lnSpc>
              <a:spcBef>
                <a:spcPts val="0"/>
              </a:spcBef>
              <a:spcAft>
                <a:spcPts val="0"/>
              </a:spcAft>
              <a:buSzPts val="1400"/>
              <a:buFont typeface="Arial"/>
              <a:buNone/>
              <a:defRPr sz="1400"/>
            </a:lvl9pPr>
          </a:lstStyle>
          <a:p>
            <a:endParaRPr/>
          </a:p>
        </p:txBody>
      </p:sp>
      <p:sp>
        <p:nvSpPr>
          <p:cNvPr id="80" name="Google Shape;80;p17"/>
          <p:cNvSpPr txBox="1">
            <a:spLocks noGrp="1"/>
          </p:cNvSpPr>
          <p:nvPr>
            <p:ph type="body" idx="1"/>
          </p:nvPr>
        </p:nvSpPr>
        <p:spPr>
          <a:xfrm>
            <a:off x="457200" y="1130880"/>
            <a:ext cx="8229600" cy="3331500"/>
          </a:xfrm>
          <a:prstGeom prst="rect">
            <a:avLst/>
          </a:prstGeom>
          <a:noFill/>
          <a:ln>
            <a:noFill/>
          </a:ln>
        </p:spPr>
        <p:txBody>
          <a:bodyPr spcFirstLastPara="1" wrap="square" lIns="68575" tIns="68575" rIns="68575" bIns="68575" anchor="t" anchorCtr="0">
            <a:noAutofit/>
          </a:bodyPr>
          <a:lstStyle>
            <a:lvl1pPr marL="457200" marR="0" lvl="0"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9pPr>
          </a:lstStyle>
          <a:p>
            <a:endParaRPr/>
          </a:p>
        </p:txBody>
      </p:sp>
      <p:sp>
        <p:nvSpPr>
          <p:cNvPr id="81" name="Google Shape;81;p17"/>
          <p:cNvSpPr txBox="1">
            <a:spLocks noGrp="1"/>
          </p:cNvSpPr>
          <p:nvPr>
            <p:ph type="dt" idx="10"/>
          </p:nvPr>
        </p:nvSpPr>
        <p:spPr>
          <a:xfrm>
            <a:off x="457200" y="4767263"/>
            <a:ext cx="1837200" cy="2739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5B6770"/>
              </a:buClr>
              <a:buSzPts val="800"/>
              <a:buFont typeface="Arial"/>
              <a:buNone/>
              <a:defRPr sz="800" b="0" i="0" u="none" strike="noStrike" cap="none">
                <a:solidFill>
                  <a:srgbClr val="5B6770"/>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9pPr>
          </a:lstStyle>
          <a:p>
            <a:endParaRPr/>
          </a:p>
        </p:txBody>
      </p:sp>
      <p:sp>
        <p:nvSpPr>
          <p:cNvPr id="82" name="Google Shape;82;p17"/>
          <p:cNvSpPr txBox="1">
            <a:spLocks noGrp="1"/>
          </p:cNvSpPr>
          <p:nvPr>
            <p:ph type="ftr" idx="11"/>
          </p:nvPr>
        </p:nvSpPr>
        <p:spPr>
          <a:xfrm>
            <a:off x="2514600" y="4767263"/>
            <a:ext cx="4114800" cy="273900"/>
          </a:xfrm>
          <a:prstGeom prst="rect">
            <a:avLst/>
          </a:prstGeom>
          <a:solidFill>
            <a:schemeClr val="lt1"/>
          </a:solidFill>
          <a:ln>
            <a:noFill/>
          </a:ln>
        </p:spPr>
        <p:txBody>
          <a:bodyPr spcFirstLastPara="1" wrap="square" lIns="68575" tIns="68575" rIns="68575" bIns="68575" anchor="ctr" anchorCtr="0">
            <a:noAutofit/>
          </a:bodyPr>
          <a:lstStyle>
            <a:lvl1pPr marR="0" lvl="0" algn="ctr">
              <a:lnSpc>
                <a:spcPct val="100000"/>
              </a:lnSpc>
              <a:spcBef>
                <a:spcPts val="0"/>
              </a:spcBef>
              <a:spcAft>
                <a:spcPts val="0"/>
              </a:spcAft>
              <a:buClr>
                <a:srgbClr val="888888"/>
              </a:buClr>
              <a:buSzPts val="800"/>
              <a:buFont typeface="Arial"/>
              <a:buNone/>
              <a:defRPr sz="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9pPr>
          </a:lstStyle>
          <a:p>
            <a:endParaRPr/>
          </a:p>
        </p:txBody>
      </p:sp>
      <p:sp>
        <p:nvSpPr>
          <p:cNvPr id="83" name="Google Shape;83;p17"/>
          <p:cNvSpPr txBox="1">
            <a:spLocks noGrp="1"/>
          </p:cNvSpPr>
          <p:nvPr>
            <p:ph type="sldNum" idx="12"/>
          </p:nvPr>
        </p:nvSpPr>
        <p:spPr>
          <a:xfrm>
            <a:off x="6866464" y="4767263"/>
            <a:ext cx="1820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1pPr>
            <a:lvl2pPr marL="0" marR="0" lvl="1"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2pPr>
            <a:lvl3pPr marL="0" marR="0" lvl="2"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3pPr>
            <a:lvl4pPr marL="0" marR="0" lvl="3"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4pPr>
            <a:lvl5pPr marL="0" marR="0" lvl="4"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5pPr>
            <a:lvl6pPr marL="0" marR="0" lvl="5"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6pPr>
            <a:lvl7pPr marL="0" marR="0" lvl="6"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7pPr>
            <a:lvl8pPr marL="0" marR="0" lvl="7"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8pPr>
            <a:lvl9pPr marL="0" marR="0" lvl="8"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7"/>
          <p:cNvSpPr txBox="1">
            <a:spLocks noGrp="1"/>
          </p:cNvSpPr>
          <p:nvPr>
            <p:ph type="body" idx="2"/>
          </p:nvPr>
        </p:nvSpPr>
        <p:spPr>
          <a:xfrm>
            <a:off x="457200" y="4525565"/>
            <a:ext cx="8229600" cy="178800"/>
          </a:xfrm>
          <a:prstGeom prst="rect">
            <a:avLst/>
          </a:prstGeom>
          <a:noFill/>
          <a:ln>
            <a:noFill/>
          </a:ln>
        </p:spPr>
        <p:txBody>
          <a:bodyPr spcFirstLastPara="1" wrap="square" lIns="68575" tIns="68575" rIns="68575" bIns="68575" anchor="t" anchorCtr="0">
            <a:noAutofit/>
          </a:bodyPr>
          <a:lstStyle>
            <a:lvl1pPr marL="457200" marR="0" lvl="0" indent="-228600" algn="l">
              <a:lnSpc>
                <a:spcPct val="100000"/>
              </a:lnSpc>
              <a:spcBef>
                <a:spcPts val="100"/>
              </a:spcBef>
              <a:spcAft>
                <a:spcPts val="0"/>
              </a:spcAft>
              <a:buClr>
                <a:srgbClr val="5B6770"/>
              </a:buClr>
              <a:buSzPts val="700"/>
              <a:buFont typeface="Arial"/>
              <a:buNone/>
              <a:defRPr sz="700" b="0" i="0" u="none" strike="noStrike" cap="none">
                <a:solidFill>
                  <a:srgbClr val="5B6770"/>
                </a:solidFill>
                <a:latin typeface="Verdana"/>
                <a:ea typeface="Verdana"/>
                <a:cs typeface="Verdana"/>
                <a:sym typeface="Verdana"/>
              </a:defRPr>
            </a:lvl1pPr>
            <a:lvl2pPr marL="914400" marR="0" lvl="1" indent="-228600" algn="l">
              <a:lnSpc>
                <a:spcPct val="100000"/>
              </a:lnSpc>
              <a:spcBef>
                <a:spcPts val="100"/>
              </a:spcBef>
              <a:spcAft>
                <a:spcPts val="0"/>
              </a:spcAft>
              <a:buClr>
                <a:schemeClr val="dk1"/>
              </a:buClr>
              <a:buSzPts val="700"/>
              <a:buFont typeface="Arial"/>
              <a:buNone/>
              <a:defRPr sz="700" b="0" i="0" u="none" strike="noStrike" cap="none">
                <a:solidFill>
                  <a:schemeClr val="dk1"/>
                </a:solidFill>
                <a:latin typeface="Verdana"/>
                <a:ea typeface="Verdana"/>
                <a:cs typeface="Verdana"/>
                <a:sym typeface="Verdana"/>
              </a:defRPr>
            </a:lvl2pPr>
            <a:lvl3pPr marL="1371600" marR="0" lvl="2" indent="-228600" algn="l">
              <a:lnSpc>
                <a:spcPct val="100000"/>
              </a:lnSpc>
              <a:spcBef>
                <a:spcPts val="100"/>
              </a:spcBef>
              <a:spcAft>
                <a:spcPts val="0"/>
              </a:spcAft>
              <a:buClr>
                <a:schemeClr val="dk1"/>
              </a:buClr>
              <a:buSzPts val="700"/>
              <a:buFont typeface="Arial"/>
              <a:buNone/>
              <a:defRPr sz="700" b="0" i="0" u="none" strike="noStrike" cap="none">
                <a:solidFill>
                  <a:schemeClr val="dk1"/>
                </a:solidFill>
                <a:latin typeface="Verdana"/>
                <a:ea typeface="Verdana"/>
                <a:cs typeface="Verdana"/>
                <a:sym typeface="Verdana"/>
              </a:defRPr>
            </a:lvl3pPr>
            <a:lvl4pPr marL="1828800" marR="0" lvl="3" indent="-228600" algn="l">
              <a:lnSpc>
                <a:spcPct val="100000"/>
              </a:lnSpc>
              <a:spcBef>
                <a:spcPts val="100"/>
              </a:spcBef>
              <a:spcAft>
                <a:spcPts val="0"/>
              </a:spcAft>
              <a:buClr>
                <a:schemeClr val="dk1"/>
              </a:buClr>
              <a:buSzPts val="700"/>
              <a:buFont typeface="Arial"/>
              <a:buNone/>
              <a:defRPr sz="700" b="0" i="0" u="none" strike="noStrike" cap="none">
                <a:solidFill>
                  <a:schemeClr val="dk1"/>
                </a:solidFill>
                <a:latin typeface="Verdana"/>
                <a:ea typeface="Verdana"/>
                <a:cs typeface="Verdana"/>
                <a:sym typeface="Verdana"/>
              </a:defRPr>
            </a:lvl4pPr>
            <a:lvl5pPr marL="2286000" marR="0" lvl="4" indent="-228600" algn="l">
              <a:lnSpc>
                <a:spcPct val="100000"/>
              </a:lnSpc>
              <a:spcBef>
                <a:spcPts val="100"/>
              </a:spcBef>
              <a:spcAft>
                <a:spcPts val="0"/>
              </a:spcAft>
              <a:buClr>
                <a:schemeClr val="dk1"/>
              </a:buClr>
              <a:buSzPts val="700"/>
              <a:buFont typeface="Arial"/>
              <a:buNone/>
              <a:defRPr sz="700" b="0" i="0" u="none" strike="noStrike" cap="none">
                <a:solidFill>
                  <a:schemeClr val="dk1"/>
                </a:solidFill>
                <a:latin typeface="Verdana"/>
                <a:ea typeface="Verdana"/>
                <a:cs typeface="Verdana"/>
                <a:sym typeface="Verdana"/>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OBJECT_3">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668236" y="298132"/>
            <a:ext cx="7807500" cy="5226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2800"/>
              <a:buNone/>
              <a:defRPr sz="3300" b="0" i="0">
                <a:solidFill>
                  <a:schemeClr val="dk1"/>
                </a:solidFill>
                <a:latin typeface="Corbel"/>
                <a:ea typeface="Corbel"/>
                <a:cs typeface="Corbel"/>
                <a:sym typeface="Corbe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7" name="Google Shape;87;p18"/>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88" name="Google Shape;88;p18"/>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89" name="Google Shape;89;p18"/>
          <p:cNvSpPr txBox="1">
            <a:spLocks noGrp="1"/>
          </p:cNvSpPr>
          <p:nvPr>
            <p:ph type="sldNum" idx="12"/>
          </p:nvPr>
        </p:nvSpPr>
        <p:spPr>
          <a:xfrm>
            <a:off x="6583680" y="4783455"/>
            <a:ext cx="2103000" cy="153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1">
  <p:cSld name="Body Text Slide">
    <p:spTree>
      <p:nvGrpSpPr>
        <p:cNvPr id="1" name="Shape 90"/>
        <p:cNvGrpSpPr/>
        <p:nvPr/>
      </p:nvGrpSpPr>
      <p:grpSpPr>
        <a:xfrm>
          <a:off x="0" y="0"/>
          <a:ext cx="0" cy="0"/>
          <a:chOff x="0" y="0"/>
          <a:chExt cx="0" cy="0"/>
        </a:xfrm>
      </p:grpSpPr>
      <p:sp>
        <p:nvSpPr>
          <p:cNvPr id="91" name="Google Shape;91;p19"/>
          <p:cNvSpPr txBox="1">
            <a:spLocks noGrp="1"/>
          </p:cNvSpPr>
          <p:nvPr>
            <p:ph type="sldNum" idx="12"/>
          </p:nvPr>
        </p:nvSpPr>
        <p:spPr>
          <a:xfrm>
            <a:off x="6866464" y="4767263"/>
            <a:ext cx="1820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B6770"/>
              </a:buClr>
              <a:buSzPts val="1000"/>
              <a:buFont typeface="Arial"/>
              <a:buNone/>
              <a:defRPr sz="1000" b="0" i="0" u="none" strike="noStrike" cap="none">
                <a:solidFill>
                  <a:srgbClr val="5B6770"/>
                </a:solidFill>
                <a:latin typeface="Georgia"/>
                <a:ea typeface="Georgia"/>
                <a:cs typeface="Georgia"/>
                <a:sym typeface="Georgia"/>
              </a:defRPr>
            </a:lvl1pPr>
            <a:lvl2pPr marL="0" marR="0" lvl="1" indent="0" algn="r">
              <a:lnSpc>
                <a:spcPct val="100000"/>
              </a:lnSpc>
              <a:spcBef>
                <a:spcPts val="0"/>
              </a:spcBef>
              <a:spcAft>
                <a:spcPts val="0"/>
              </a:spcAft>
              <a:buClr>
                <a:srgbClr val="5B6770"/>
              </a:buClr>
              <a:buSzPts val="1000"/>
              <a:buFont typeface="Arial"/>
              <a:buNone/>
              <a:defRPr sz="1000" b="0" i="0" u="none" strike="noStrike" cap="none">
                <a:solidFill>
                  <a:srgbClr val="5B6770"/>
                </a:solidFill>
                <a:latin typeface="Georgia"/>
                <a:ea typeface="Georgia"/>
                <a:cs typeface="Georgia"/>
                <a:sym typeface="Georgia"/>
              </a:defRPr>
            </a:lvl2pPr>
            <a:lvl3pPr marL="0" marR="0" lvl="2" indent="0" algn="r">
              <a:lnSpc>
                <a:spcPct val="100000"/>
              </a:lnSpc>
              <a:spcBef>
                <a:spcPts val="0"/>
              </a:spcBef>
              <a:spcAft>
                <a:spcPts val="0"/>
              </a:spcAft>
              <a:buClr>
                <a:srgbClr val="5B6770"/>
              </a:buClr>
              <a:buSzPts val="1000"/>
              <a:buFont typeface="Arial"/>
              <a:buNone/>
              <a:defRPr sz="1000" b="0" i="0" u="none" strike="noStrike" cap="none">
                <a:solidFill>
                  <a:srgbClr val="5B6770"/>
                </a:solidFill>
                <a:latin typeface="Georgia"/>
                <a:ea typeface="Georgia"/>
                <a:cs typeface="Georgia"/>
                <a:sym typeface="Georgia"/>
              </a:defRPr>
            </a:lvl3pPr>
            <a:lvl4pPr marL="0" marR="0" lvl="3" indent="0" algn="r">
              <a:lnSpc>
                <a:spcPct val="100000"/>
              </a:lnSpc>
              <a:spcBef>
                <a:spcPts val="0"/>
              </a:spcBef>
              <a:spcAft>
                <a:spcPts val="0"/>
              </a:spcAft>
              <a:buClr>
                <a:srgbClr val="5B6770"/>
              </a:buClr>
              <a:buSzPts val="1000"/>
              <a:buFont typeface="Arial"/>
              <a:buNone/>
              <a:defRPr sz="1000" b="0" i="0" u="none" strike="noStrike" cap="none">
                <a:solidFill>
                  <a:srgbClr val="5B6770"/>
                </a:solidFill>
                <a:latin typeface="Georgia"/>
                <a:ea typeface="Georgia"/>
                <a:cs typeface="Georgia"/>
                <a:sym typeface="Georgia"/>
              </a:defRPr>
            </a:lvl4pPr>
            <a:lvl5pPr marL="0" marR="0" lvl="4" indent="0" algn="r">
              <a:lnSpc>
                <a:spcPct val="100000"/>
              </a:lnSpc>
              <a:spcBef>
                <a:spcPts val="0"/>
              </a:spcBef>
              <a:spcAft>
                <a:spcPts val="0"/>
              </a:spcAft>
              <a:buClr>
                <a:srgbClr val="5B6770"/>
              </a:buClr>
              <a:buSzPts val="1000"/>
              <a:buFont typeface="Arial"/>
              <a:buNone/>
              <a:defRPr sz="1000" b="0" i="0" u="none" strike="noStrike" cap="none">
                <a:solidFill>
                  <a:srgbClr val="5B6770"/>
                </a:solidFill>
                <a:latin typeface="Georgia"/>
                <a:ea typeface="Georgia"/>
                <a:cs typeface="Georgia"/>
                <a:sym typeface="Georgia"/>
              </a:defRPr>
            </a:lvl5pPr>
            <a:lvl6pPr marL="0" marR="0" lvl="5" indent="0" algn="r">
              <a:lnSpc>
                <a:spcPct val="100000"/>
              </a:lnSpc>
              <a:spcBef>
                <a:spcPts val="0"/>
              </a:spcBef>
              <a:spcAft>
                <a:spcPts val="0"/>
              </a:spcAft>
              <a:buClr>
                <a:srgbClr val="5B6770"/>
              </a:buClr>
              <a:buSzPts val="1000"/>
              <a:buFont typeface="Arial"/>
              <a:buNone/>
              <a:defRPr sz="1000" b="0" i="0" u="none" strike="noStrike" cap="none">
                <a:solidFill>
                  <a:srgbClr val="5B6770"/>
                </a:solidFill>
                <a:latin typeface="Georgia"/>
                <a:ea typeface="Georgia"/>
                <a:cs typeface="Georgia"/>
                <a:sym typeface="Georgia"/>
              </a:defRPr>
            </a:lvl6pPr>
            <a:lvl7pPr marL="0" marR="0" lvl="6" indent="0" algn="r">
              <a:lnSpc>
                <a:spcPct val="100000"/>
              </a:lnSpc>
              <a:spcBef>
                <a:spcPts val="0"/>
              </a:spcBef>
              <a:spcAft>
                <a:spcPts val="0"/>
              </a:spcAft>
              <a:buClr>
                <a:srgbClr val="5B6770"/>
              </a:buClr>
              <a:buSzPts val="1000"/>
              <a:buFont typeface="Arial"/>
              <a:buNone/>
              <a:defRPr sz="1000" b="0" i="0" u="none" strike="noStrike" cap="none">
                <a:solidFill>
                  <a:srgbClr val="5B6770"/>
                </a:solidFill>
                <a:latin typeface="Georgia"/>
                <a:ea typeface="Georgia"/>
                <a:cs typeface="Georgia"/>
                <a:sym typeface="Georgia"/>
              </a:defRPr>
            </a:lvl7pPr>
            <a:lvl8pPr marL="0" marR="0" lvl="7" indent="0" algn="r">
              <a:lnSpc>
                <a:spcPct val="100000"/>
              </a:lnSpc>
              <a:spcBef>
                <a:spcPts val="0"/>
              </a:spcBef>
              <a:spcAft>
                <a:spcPts val="0"/>
              </a:spcAft>
              <a:buClr>
                <a:srgbClr val="5B6770"/>
              </a:buClr>
              <a:buSzPts val="1000"/>
              <a:buFont typeface="Arial"/>
              <a:buNone/>
              <a:defRPr sz="1000" b="0" i="0" u="none" strike="noStrike" cap="none">
                <a:solidFill>
                  <a:srgbClr val="5B6770"/>
                </a:solidFill>
                <a:latin typeface="Georgia"/>
                <a:ea typeface="Georgia"/>
                <a:cs typeface="Georgia"/>
                <a:sym typeface="Georgia"/>
              </a:defRPr>
            </a:lvl8pPr>
            <a:lvl9pPr marL="0" marR="0" lvl="8" indent="0" algn="r">
              <a:lnSpc>
                <a:spcPct val="100000"/>
              </a:lnSpc>
              <a:spcBef>
                <a:spcPts val="0"/>
              </a:spcBef>
              <a:spcAft>
                <a:spcPts val="0"/>
              </a:spcAft>
              <a:buClr>
                <a:srgbClr val="5B6770"/>
              </a:buClr>
              <a:buSzPts val="1000"/>
              <a:buFont typeface="Arial"/>
              <a:buNone/>
              <a:defRPr sz="1000" b="0" i="0" u="none" strike="noStrike" cap="none">
                <a:solidFill>
                  <a:srgbClr val="5B6770"/>
                </a:solidFill>
                <a:latin typeface="Georgia"/>
                <a:ea typeface="Georgia"/>
                <a:cs typeface="Georgia"/>
                <a:sym typeface="Georgia"/>
              </a:defRPr>
            </a:lvl9pPr>
          </a:lstStyle>
          <a:p>
            <a:pPr marL="0" lvl="0" indent="0" algn="r" rtl="0">
              <a:spcBef>
                <a:spcPts val="0"/>
              </a:spcBef>
              <a:spcAft>
                <a:spcPts val="0"/>
              </a:spcAft>
              <a:buNone/>
            </a:pPr>
            <a:r>
              <a:rPr lang="en"/>
              <a:t> </a:t>
            </a:r>
            <a:fld id="{00000000-1234-1234-1234-123412341234}" type="slidenum">
              <a:rPr lang="en"/>
              <a:t>‹#›</a:t>
            </a:fld>
            <a:endParaRPr/>
          </a:p>
        </p:txBody>
      </p:sp>
      <p:sp>
        <p:nvSpPr>
          <p:cNvPr id="92" name="Google Shape;92;p19"/>
          <p:cNvSpPr txBox="1"/>
          <p:nvPr/>
        </p:nvSpPr>
        <p:spPr>
          <a:xfrm>
            <a:off x="1082250" y="1161994"/>
            <a:ext cx="6208800" cy="307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9"/>
          <p:cNvSpPr txBox="1">
            <a:spLocks noGrp="1"/>
          </p:cNvSpPr>
          <p:nvPr>
            <p:ph type="body" idx="1"/>
          </p:nvPr>
        </p:nvSpPr>
        <p:spPr>
          <a:xfrm>
            <a:off x="388620" y="960351"/>
            <a:ext cx="8298300" cy="3728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60"/>
              </a:spcBef>
              <a:spcAft>
                <a:spcPts val="0"/>
              </a:spcAft>
              <a:buClr>
                <a:srgbClr val="888888"/>
              </a:buClr>
              <a:buSzPts val="2400"/>
              <a:buFont typeface="Georgia"/>
              <a:buNone/>
              <a:defRPr sz="2400" b="0" i="0" u="none" strike="noStrike" cap="none">
                <a:solidFill>
                  <a:srgbClr val="888888"/>
                </a:solidFill>
                <a:latin typeface="Georgia"/>
                <a:ea typeface="Georgia"/>
                <a:cs typeface="Georgia"/>
                <a:sym typeface="Georgia"/>
              </a:defRPr>
            </a:lvl1pPr>
            <a:lvl2pPr marL="914400" marR="0" lvl="1" indent="-381000" algn="l">
              <a:lnSpc>
                <a:spcPct val="100000"/>
              </a:lnSpc>
              <a:spcBef>
                <a:spcPts val="360"/>
              </a:spcBef>
              <a:spcAft>
                <a:spcPts val="0"/>
              </a:spcAft>
              <a:buClr>
                <a:srgbClr val="888888"/>
              </a:buClr>
              <a:buSzPts val="2400"/>
              <a:buFont typeface="Georgia"/>
              <a:buChar char="–"/>
              <a:defRPr sz="2400" b="0" i="0" u="none" strike="noStrike" cap="none">
                <a:solidFill>
                  <a:srgbClr val="888888"/>
                </a:solidFill>
                <a:latin typeface="Georgia"/>
                <a:ea typeface="Georgia"/>
                <a:cs typeface="Georgia"/>
                <a:sym typeface="Georgia"/>
              </a:defRPr>
            </a:lvl2pPr>
            <a:lvl3pPr marL="1371600" marR="0" lvl="2" indent="-381000" algn="l">
              <a:lnSpc>
                <a:spcPct val="100000"/>
              </a:lnSpc>
              <a:spcBef>
                <a:spcPts val="360"/>
              </a:spcBef>
              <a:spcAft>
                <a:spcPts val="0"/>
              </a:spcAft>
              <a:buClr>
                <a:srgbClr val="888888"/>
              </a:buClr>
              <a:buSzPts val="2400"/>
              <a:buFont typeface="Georgia"/>
              <a:buChar char="•"/>
              <a:defRPr sz="2400" b="0" i="0" u="none" strike="noStrike" cap="none">
                <a:solidFill>
                  <a:srgbClr val="888888"/>
                </a:solidFill>
                <a:latin typeface="Georgia"/>
                <a:ea typeface="Georgia"/>
                <a:cs typeface="Georgia"/>
                <a:sym typeface="Georgia"/>
              </a:defRPr>
            </a:lvl3pPr>
            <a:lvl4pPr marL="1828800" marR="0" lvl="3" indent="-381000" algn="l">
              <a:lnSpc>
                <a:spcPct val="100000"/>
              </a:lnSpc>
              <a:spcBef>
                <a:spcPts val="360"/>
              </a:spcBef>
              <a:spcAft>
                <a:spcPts val="0"/>
              </a:spcAft>
              <a:buClr>
                <a:srgbClr val="888888"/>
              </a:buClr>
              <a:buSzPts val="2400"/>
              <a:buFont typeface="Georgia"/>
              <a:buChar char="–"/>
              <a:defRPr sz="2400" b="0" i="0" u="none" strike="noStrike" cap="none">
                <a:solidFill>
                  <a:srgbClr val="888888"/>
                </a:solidFill>
                <a:latin typeface="Georgia"/>
                <a:ea typeface="Georgia"/>
                <a:cs typeface="Georgia"/>
                <a:sym typeface="Georgia"/>
              </a:defRPr>
            </a:lvl4pPr>
            <a:lvl5pPr marL="2286000" marR="0" lvl="4" indent="-381000" algn="l">
              <a:lnSpc>
                <a:spcPct val="100000"/>
              </a:lnSpc>
              <a:spcBef>
                <a:spcPts val="360"/>
              </a:spcBef>
              <a:spcAft>
                <a:spcPts val="0"/>
              </a:spcAft>
              <a:buClr>
                <a:srgbClr val="888888"/>
              </a:buClr>
              <a:buSzPts val="2400"/>
              <a:buFont typeface="Georgia"/>
              <a:buChar char="»"/>
              <a:defRPr sz="2400" b="0" i="0" u="none" strike="noStrike" cap="none">
                <a:solidFill>
                  <a:srgbClr val="888888"/>
                </a:solidFill>
                <a:latin typeface="Georgia"/>
                <a:ea typeface="Georgia"/>
                <a:cs typeface="Georgia"/>
                <a:sym typeface="Georgia"/>
              </a:defRPr>
            </a:lvl5pPr>
            <a:lvl6pPr marL="2743200" marR="0" lvl="5" indent="-381000" algn="l">
              <a:lnSpc>
                <a:spcPct val="100000"/>
              </a:lnSpc>
              <a:spcBef>
                <a:spcPts val="400"/>
              </a:spcBef>
              <a:spcAft>
                <a:spcPts val="0"/>
              </a:spcAft>
              <a:buClr>
                <a:srgbClr val="888888"/>
              </a:buClr>
              <a:buSzPts val="2400"/>
              <a:buFont typeface="Georgia"/>
              <a:buChar char="•"/>
              <a:defRPr sz="2400" b="0" i="0" u="none" strike="noStrike" cap="none">
                <a:solidFill>
                  <a:srgbClr val="888888"/>
                </a:solidFill>
                <a:latin typeface="Georgia"/>
                <a:ea typeface="Georgia"/>
                <a:cs typeface="Georgia"/>
                <a:sym typeface="Georgia"/>
              </a:defRPr>
            </a:lvl6pPr>
            <a:lvl7pPr marL="3200400" marR="0" lvl="6" indent="-381000" algn="l">
              <a:lnSpc>
                <a:spcPct val="100000"/>
              </a:lnSpc>
              <a:spcBef>
                <a:spcPts val="400"/>
              </a:spcBef>
              <a:spcAft>
                <a:spcPts val="0"/>
              </a:spcAft>
              <a:buClr>
                <a:srgbClr val="888888"/>
              </a:buClr>
              <a:buSzPts val="2400"/>
              <a:buFont typeface="Georgia"/>
              <a:buChar char="•"/>
              <a:defRPr sz="2400" b="0" i="0" u="none" strike="noStrike" cap="none">
                <a:solidFill>
                  <a:srgbClr val="888888"/>
                </a:solidFill>
                <a:latin typeface="Georgia"/>
                <a:ea typeface="Georgia"/>
                <a:cs typeface="Georgia"/>
                <a:sym typeface="Georgia"/>
              </a:defRPr>
            </a:lvl7pPr>
            <a:lvl8pPr marL="3657600" marR="0" lvl="7" indent="-381000" algn="l">
              <a:lnSpc>
                <a:spcPct val="100000"/>
              </a:lnSpc>
              <a:spcBef>
                <a:spcPts val="400"/>
              </a:spcBef>
              <a:spcAft>
                <a:spcPts val="0"/>
              </a:spcAft>
              <a:buClr>
                <a:srgbClr val="888888"/>
              </a:buClr>
              <a:buSzPts val="2400"/>
              <a:buFont typeface="Georgia"/>
              <a:buChar char="•"/>
              <a:defRPr sz="2400" b="0" i="0" u="none" strike="noStrike" cap="none">
                <a:solidFill>
                  <a:srgbClr val="888888"/>
                </a:solidFill>
                <a:latin typeface="Georgia"/>
                <a:ea typeface="Georgia"/>
                <a:cs typeface="Georgia"/>
                <a:sym typeface="Georgia"/>
              </a:defRPr>
            </a:lvl8pPr>
            <a:lvl9pPr marL="4114800" marR="0" lvl="8" indent="-381000" algn="l">
              <a:lnSpc>
                <a:spcPct val="100000"/>
              </a:lnSpc>
              <a:spcBef>
                <a:spcPts val="400"/>
              </a:spcBef>
              <a:spcAft>
                <a:spcPts val="0"/>
              </a:spcAft>
              <a:buClr>
                <a:srgbClr val="888888"/>
              </a:buClr>
              <a:buSzPts val="2400"/>
              <a:buFont typeface="Georgia"/>
              <a:buChar char="•"/>
              <a:defRPr sz="2400" b="0" i="0" u="none" strike="noStrike" cap="none">
                <a:solidFill>
                  <a:srgbClr val="888888"/>
                </a:solidFill>
                <a:latin typeface="Georgia"/>
                <a:ea typeface="Georgia"/>
                <a:cs typeface="Georgia"/>
                <a:sym typeface="Georgia"/>
              </a:defRPr>
            </a:lvl9pPr>
          </a:lstStyle>
          <a:p>
            <a:endParaRPr/>
          </a:p>
        </p:txBody>
      </p:sp>
      <p:sp>
        <p:nvSpPr>
          <p:cNvPr id="94" name="Google Shape;94;p19"/>
          <p:cNvSpPr txBox="1">
            <a:spLocks noGrp="1"/>
          </p:cNvSpPr>
          <p:nvPr>
            <p:ph type="title"/>
          </p:nvPr>
        </p:nvSpPr>
        <p:spPr>
          <a:xfrm>
            <a:off x="388620" y="205978"/>
            <a:ext cx="8298300" cy="728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FFB81D"/>
              </a:buClr>
              <a:buSzPts val="4500"/>
              <a:buFont typeface="Georgia"/>
              <a:buNone/>
              <a:defRPr sz="2800" b="1" i="0" u="none" strike="noStrike" cap="none">
                <a:solidFill>
                  <a:srgbClr val="7F7F7F"/>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 name="Google Shape;95;p19"/>
          <p:cNvSpPr/>
          <p:nvPr/>
        </p:nvSpPr>
        <p:spPr>
          <a:xfrm>
            <a:off x="0" y="4834818"/>
            <a:ext cx="3913200" cy="13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B6770"/>
              </a:buClr>
              <a:buSzPts val="750"/>
              <a:buFont typeface="Arial"/>
              <a:buNone/>
            </a:pPr>
            <a:r>
              <a:rPr lang="en" sz="900" b="0" i="0" u="none" strike="noStrike" cap="none">
                <a:solidFill>
                  <a:srgbClr val="4E748B"/>
                </a:solidFill>
                <a:latin typeface="Georgia"/>
                <a:ea typeface="Georgia"/>
                <a:cs typeface="Georgia"/>
                <a:sym typeface="Georgia"/>
              </a:rPr>
              <a:t>TERNER CENTER FOR HOUSING INNOVATION </a:t>
            </a:r>
            <a:r>
              <a:rPr lang="en" sz="900" b="0" i="0" u="none" strike="noStrike" cap="none">
                <a:solidFill>
                  <a:srgbClr val="FFB81D"/>
                </a:solidFill>
                <a:latin typeface="Georgia"/>
                <a:ea typeface="Georgia"/>
                <a:cs typeface="Georgia"/>
                <a:sym typeface="Georgia"/>
              </a:rPr>
              <a:t>UC BERKELEY</a:t>
            </a:r>
            <a:endParaRPr sz="900" b="0" i="0" u="none" strike="noStrike" cap="none">
              <a:solidFill>
                <a:srgbClr val="888888"/>
              </a:solidFill>
              <a:latin typeface="Georgia"/>
              <a:ea typeface="Georgia"/>
              <a:cs typeface="Georgia"/>
              <a:sym typeface="Georgi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2"/>
        <p:cNvGrpSpPr/>
        <p:nvPr/>
      </p:nvGrpSpPr>
      <p:grpSpPr>
        <a:xfrm>
          <a:off x="0" y="0"/>
          <a:ext cx="0" cy="0"/>
          <a:chOff x="0" y="0"/>
          <a:chExt cx="0" cy="0"/>
        </a:xfrm>
      </p:grpSpPr>
      <p:sp>
        <p:nvSpPr>
          <p:cNvPr id="103" name="Google Shape;103;p21"/>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noAutofit/>
          </a:bodyPr>
          <a:lstStyle>
            <a:lvl1pPr lvl="0" algn="ctr">
              <a:lnSpc>
                <a:spcPct val="100000"/>
              </a:lnSpc>
              <a:spcBef>
                <a:spcPts val="0"/>
              </a:spcBef>
              <a:spcAft>
                <a:spcPts val="0"/>
              </a:spcAft>
              <a:buSzPts val="3400"/>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1"/>
          <p:cNvSpPr txBox="1">
            <a:spLocks noGrp="1"/>
          </p:cNvSpPr>
          <p:nvPr>
            <p:ph type="subTitle" idx="1"/>
          </p:nvPr>
        </p:nvSpPr>
        <p:spPr>
          <a:xfrm>
            <a:off x="1143000" y="2701529"/>
            <a:ext cx="6858000" cy="1241700"/>
          </a:xfrm>
          <a:prstGeom prst="rect">
            <a:avLst/>
          </a:prstGeom>
          <a:noFill/>
          <a:ln>
            <a:noFill/>
          </a:ln>
        </p:spPr>
        <p:txBody>
          <a:bodyPr spcFirstLastPara="1" wrap="square" lIns="68575" tIns="68575" rIns="68575" bIns="68575" anchor="t" anchorCtr="0">
            <a:noAutofit/>
          </a:bodyPr>
          <a:lstStyle>
            <a:lvl1pPr lvl="0" algn="ctr">
              <a:lnSpc>
                <a:spcPct val="100000"/>
              </a:lnSpc>
              <a:spcBef>
                <a:spcPts val="300"/>
              </a:spcBef>
              <a:spcAft>
                <a:spcPts val="0"/>
              </a:spcAft>
              <a:buSzPts val="1400"/>
              <a:buNone/>
              <a:defRPr sz="1400"/>
            </a:lvl1pPr>
            <a:lvl2pPr lvl="1" algn="ctr">
              <a:lnSpc>
                <a:spcPct val="100000"/>
              </a:lnSpc>
              <a:spcBef>
                <a:spcPts val="300"/>
              </a:spcBef>
              <a:spcAft>
                <a:spcPts val="0"/>
              </a:spcAft>
              <a:buSzPts val="1100"/>
              <a:buNone/>
              <a:defRPr sz="1100"/>
            </a:lvl2pPr>
            <a:lvl3pPr lvl="2" algn="ctr">
              <a:lnSpc>
                <a:spcPct val="100000"/>
              </a:lnSpc>
              <a:spcBef>
                <a:spcPts val="300"/>
              </a:spcBef>
              <a:spcAft>
                <a:spcPts val="0"/>
              </a:spcAft>
              <a:buSzPts val="1000"/>
              <a:buNone/>
              <a:defRPr sz="1000"/>
            </a:lvl3pPr>
            <a:lvl4pPr lvl="3" algn="ctr">
              <a:lnSpc>
                <a:spcPct val="100000"/>
              </a:lnSpc>
              <a:spcBef>
                <a:spcPts val="300"/>
              </a:spcBef>
              <a:spcAft>
                <a:spcPts val="0"/>
              </a:spcAft>
              <a:buSzPts val="900"/>
              <a:buNone/>
              <a:defRPr sz="900"/>
            </a:lvl4pPr>
            <a:lvl5pPr lvl="4" algn="ctr">
              <a:lnSpc>
                <a:spcPct val="100000"/>
              </a:lnSpc>
              <a:spcBef>
                <a:spcPts val="300"/>
              </a:spcBef>
              <a:spcAft>
                <a:spcPts val="0"/>
              </a:spcAft>
              <a:buSzPts val="900"/>
              <a:buNone/>
              <a:defRPr sz="900"/>
            </a:lvl5pPr>
            <a:lvl6pPr lvl="5" algn="ctr">
              <a:lnSpc>
                <a:spcPct val="100000"/>
              </a:lnSpc>
              <a:spcBef>
                <a:spcPts val="300"/>
              </a:spcBef>
              <a:spcAft>
                <a:spcPts val="0"/>
              </a:spcAft>
              <a:buSzPts val="900"/>
              <a:buNone/>
              <a:defRPr sz="900"/>
            </a:lvl6pPr>
            <a:lvl7pPr lvl="6" algn="ctr">
              <a:lnSpc>
                <a:spcPct val="100000"/>
              </a:lnSpc>
              <a:spcBef>
                <a:spcPts val="300"/>
              </a:spcBef>
              <a:spcAft>
                <a:spcPts val="0"/>
              </a:spcAft>
              <a:buSzPts val="900"/>
              <a:buNone/>
              <a:defRPr sz="900"/>
            </a:lvl7pPr>
            <a:lvl8pPr lvl="7" algn="ctr">
              <a:lnSpc>
                <a:spcPct val="100000"/>
              </a:lnSpc>
              <a:spcBef>
                <a:spcPts val="300"/>
              </a:spcBef>
              <a:spcAft>
                <a:spcPts val="0"/>
              </a:spcAft>
              <a:buSzPts val="900"/>
              <a:buNone/>
              <a:defRPr sz="900"/>
            </a:lvl8pPr>
            <a:lvl9pPr lvl="8" algn="ctr">
              <a:lnSpc>
                <a:spcPct val="100000"/>
              </a:lnSpc>
              <a:spcBef>
                <a:spcPts val="300"/>
              </a:spcBef>
              <a:spcAft>
                <a:spcPts val="0"/>
              </a:spcAft>
              <a:buSzPts val="900"/>
              <a:buNone/>
              <a:defRPr sz="900"/>
            </a:lvl9pPr>
          </a:lstStyle>
          <a:p>
            <a:endParaRPr/>
          </a:p>
        </p:txBody>
      </p:sp>
      <p:sp>
        <p:nvSpPr>
          <p:cNvPr id="105" name="Google Shape;105;p21"/>
          <p:cNvSpPr txBox="1">
            <a:spLocks noGrp="1"/>
          </p:cNvSpPr>
          <p:nvPr>
            <p:ph type="dt" idx="10"/>
          </p:nvPr>
        </p:nvSpPr>
        <p:spPr>
          <a:xfrm>
            <a:off x="457201" y="4767263"/>
            <a:ext cx="1837200" cy="273900"/>
          </a:xfrm>
          <a:prstGeom prst="rect">
            <a:avLst/>
          </a:prstGeom>
          <a:noFill/>
          <a:ln>
            <a:noFill/>
          </a:ln>
        </p:spPr>
        <p:txBody>
          <a:bodyPr spcFirstLastPara="1" wrap="square" lIns="68575" tIns="68575" rIns="68575" bIns="68575" anchor="ctr" anchorCtr="0">
            <a:noAutofit/>
          </a:bodyPr>
          <a:lstStyle>
            <a:lvl1pPr lvl="0" algn="l">
              <a:lnSpc>
                <a:spcPct val="100000"/>
              </a:lnSpc>
              <a:spcBef>
                <a:spcPts val="0"/>
              </a:spcBef>
              <a:spcAft>
                <a:spcPts val="0"/>
              </a:spcAft>
              <a:buClr>
                <a:srgbClr val="5B6770"/>
              </a:buClr>
              <a:buSzPts val="1400"/>
              <a:buNone/>
              <a:defRPr/>
            </a:lvl1pPr>
            <a:lvl2pPr lvl="1" algn="l">
              <a:lnSpc>
                <a:spcPct val="100000"/>
              </a:lnSpc>
              <a:spcBef>
                <a:spcPts val="0"/>
              </a:spcBef>
              <a:spcAft>
                <a:spcPts val="0"/>
              </a:spcAft>
              <a:buClr>
                <a:schemeClr val="dk1"/>
              </a:buClr>
              <a:buSzPts val="1400"/>
              <a:buNone/>
              <a:defRPr/>
            </a:lvl2pPr>
            <a:lvl3pPr lvl="2" algn="l">
              <a:lnSpc>
                <a:spcPct val="100000"/>
              </a:lnSpc>
              <a:spcBef>
                <a:spcPts val="0"/>
              </a:spcBef>
              <a:spcAft>
                <a:spcPts val="0"/>
              </a:spcAft>
              <a:buClr>
                <a:schemeClr val="dk1"/>
              </a:buClr>
              <a:buSzPts val="1400"/>
              <a:buNone/>
              <a:defRPr/>
            </a:lvl3pPr>
            <a:lvl4pPr lvl="3" algn="l">
              <a:lnSpc>
                <a:spcPct val="100000"/>
              </a:lnSpc>
              <a:spcBef>
                <a:spcPts val="0"/>
              </a:spcBef>
              <a:spcAft>
                <a:spcPts val="0"/>
              </a:spcAft>
              <a:buClr>
                <a:schemeClr val="dk1"/>
              </a:buClr>
              <a:buSzPts val="1400"/>
              <a:buNone/>
              <a:defRPr/>
            </a:lvl4pPr>
            <a:lvl5pPr lvl="4" algn="l">
              <a:lnSpc>
                <a:spcPct val="100000"/>
              </a:lnSpc>
              <a:spcBef>
                <a:spcPts val="0"/>
              </a:spcBef>
              <a:spcAft>
                <a:spcPts val="0"/>
              </a:spcAft>
              <a:buClr>
                <a:schemeClr val="dk1"/>
              </a:buClr>
              <a:buSzPts val="1400"/>
              <a:buNone/>
              <a:defRPr/>
            </a:lvl5pPr>
            <a:lvl6pPr lvl="5" algn="l">
              <a:lnSpc>
                <a:spcPct val="100000"/>
              </a:lnSpc>
              <a:spcBef>
                <a:spcPts val="0"/>
              </a:spcBef>
              <a:spcAft>
                <a:spcPts val="0"/>
              </a:spcAft>
              <a:buClr>
                <a:schemeClr val="dk1"/>
              </a:buClr>
              <a:buSzPts val="1400"/>
              <a:buNone/>
              <a:defRPr/>
            </a:lvl6pPr>
            <a:lvl7pPr lvl="6" algn="l">
              <a:lnSpc>
                <a:spcPct val="100000"/>
              </a:lnSpc>
              <a:spcBef>
                <a:spcPts val="0"/>
              </a:spcBef>
              <a:spcAft>
                <a:spcPts val="0"/>
              </a:spcAft>
              <a:buClr>
                <a:schemeClr val="dk1"/>
              </a:buClr>
              <a:buSzPts val="1400"/>
              <a:buNone/>
              <a:defRPr/>
            </a:lvl7pPr>
            <a:lvl8pPr lvl="7" algn="l">
              <a:lnSpc>
                <a:spcPct val="100000"/>
              </a:lnSpc>
              <a:spcBef>
                <a:spcPts val="0"/>
              </a:spcBef>
              <a:spcAft>
                <a:spcPts val="0"/>
              </a:spcAft>
              <a:buClr>
                <a:schemeClr val="dk1"/>
              </a:buClr>
              <a:buSzPts val="1400"/>
              <a:buNone/>
              <a:defRPr/>
            </a:lvl8pPr>
            <a:lvl9pPr lvl="8" algn="l">
              <a:lnSpc>
                <a:spcPct val="100000"/>
              </a:lnSpc>
              <a:spcBef>
                <a:spcPts val="0"/>
              </a:spcBef>
              <a:spcAft>
                <a:spcPts val="0"/>
              </a:spcAft>
              <a:buClr>
                <a:schemeClr val="dk1"/>
              </a:buClr>
              <a:buSzPts val="1400"/>
              <a:buNone/>
              <a:defRPr/>
            </a:lvl9pPr>
          </a:lstStyle>
          <a:p>
            <a:endParaRPr/>
          </a:p>
        </p:txBody>
      </p:sp>
      <p:sp>
        <p:nvSpPr>
          <p:cNvPr id="106" name="Google Shape;106;p21"/>
          <p:cNvSpPr txBox="1">
            <a:spLocks noGrp="1"/>
          </p:cNvSpPr>
          <p:nvPr>
            <p:ph type="ftr" idx="11"/>
          </p:nvPr>
        </p:nvSpPr>
        <p:spPr>
          <a:xfrm>
            <a:off x="2514600" y="4767263"/>
            <a:ext cx="4114800" cy="273900"/>
          </a:xfrm>
          <a:prstGeom prst="rect">
            <a:avLst/>
          </a:prstGeom>
          <a:solidFill>
            <a:schemeClr val="lt1"/>
          </a:solidFill>
          <a:ln>
            <a:noFill/>
          </a:ln>
        </p:spPr>
        <p:txBody>
          <a:bodyPr spcFirstLastPara="1" wrap="square" lIns="68575" tIns="68575" rIns="68575" bIns="68575" anchor="ctr" anchorCtr="0">
            <a:noAutofit/>
          </a:bodyPr>
          <a:lstStyle>
            <a:lvl1pPr lvl="0" algn="ctr">
              <a:lnSpc>
                <a:spcPct val="100000"/>
              </a:lnSpc>
              <a:spcBef>
                <a:spcPts val="0"/>
              </a:spcBef>
              <a:spcAft>
                <a:spcPts val="0"/>
              </a:spcAft>
              <a:buClr>
                <a:srgbClr val="888888"/>
              </a:buClr>
              <a:buSzPts val="1400"/>
              <a:buNone/>
              <a:defRPr/>
            </a:lvl1pPr>
            <a:lvl2pPr lvl="1" algn="l">
              <a:lnSpc>
                <a:spcPct val="100000"/>
              </a:lnSpc>
              <a:spcBef>
                <a:spcPts val="0"/>
              </a:spcBef>
              <a:spcAft>
                <a:spcPts val="0"/>
              </a:spcAft>
              <a:buClr>
                <a:schemeClr val="dk1"/>
              </a:buClr>
              <a:buSzPts val="1400"/>
              <a:buNone/>
              <a:defRPr/>
            </a:lvl2pPr>
            <a:lvl3pPr lvl="2" algn="l">
              <a:lnSpc>
                <a:spcPct val="100000"/>
              </a:lnSpc>
              <a:spcBef>
                <a:spcPts val="0"/>
              </a:spcBef>
              <a:spcAft>
                <a:spcPts val="0"/>
              </a:spcAft>
              <a:buClr>
                <a:schemeClr val="dk1"/>
              </a:buClr>
              <a:buSzPts val="1400"/>
              <a:buNone/>
              <a:defRPr/>
            </a:lvl3pPr>
            <a:lvl4pPr lvl="3" algn="l">
              <a:lnSpc>
                <a:spcPct val="100000"/>
              </a:lnSpc>
              <a:spcBef>
                <a:spcPts val="0"/>
              </a:spcBef>
              <a:spcAft>
                <a:spcPts val="0"/>
              </a:spcAft>
              <a:buClr>
                <a:schemeClr val="dk1"/>
              </a:buClr>
              <a:buSzPts val="1400"/>
              <a:buNone/>
              <a:defRPr/>
            </a:lvl4pPr>
            <a:lvl5pPr lvl="4" algn="l">
              <a:lnSpc>
                <a:spcPct val="100000"/>
              </a:lnSpc>
              <a:spcBef>
                <a:spcPts val="0"/>
              </a:spcBef>
              <a:spcAft>
                <a:spcPts val="0"/>
              </a:spcAft>
              <a:buClr>
                <a:schemeClr val="dk1"/>
              </a:buClr>
              <a:buSzPts val="1400"/>
              <a:buNone/>
              <a:defRPr/>
            </a:lvl5pPr>
            <a:lvl6pPr lvl="5" algn="l">
              <a:lnSpc>
                <a:spcPct val="100000"/>
              </a:lnSpc>
              <a:spcBef>
                <a:spcPts val="0"/>
              </a:spcBef>
              <a:spcAft>
                <a:spcPts val="0"/>
              </a:spcAft>
              <a:buClr>
                <a:schemeClr val="dk1"/>
              </a:buClr>
              <a:buSzPts val="1400"/>
              <a:buNone/>
              <a:defRPr/>
            </a:lvl6pPr>
            <a:lvl7pPr lvl="6" algn="l">
              <a:lnSpc>
                <a:spcPct val="100000"/>
              </a:lnSpc>
              <a:spcBef>
                <a:spcPts val="0"/>
              </a:spcBef>
              <a:spcAft>
                <a:spcPts val="0"/>
              </a:spcAft>
              <a:buClr>
                <a:schemeClr val="dk1"/>
              </a:buClr>
              <a:buSzPts val="1400"/>
              <a:buNone/>
              <a:defRPr/>
            </a:lvl7pPr>
            <a:lvl8pPr lvl="7" algn="l">
              <a:lnSpc>
                <a:spcPct val="100000"/>
              </a:lnSpc>
              <a:spcBef>
                <a:spcPts val="0"/>
              </a:spcBef>
              <a:spcAft>
                <a:spcPts val="0"/>
              </a:spcAft>
              <a:buClr>
                <a:schemeClr val="dk1"/>
              </a:buClr>
              <a:buSzPts val="1400"/>
              <a:buNone/>
              <a:defRPr/>
            </a:lvl8pPr>
            <a:lvl9pPr lvl="8" algn="l">
              <a:lnSpc>
                <a:spcPct val="100000"/>
              </a:lnSpc>
              <a:spcBef>
                <a:spcPts val="0"/>
              </a:spcBef>
              <a:spcAft>
                <a:spcPts val="0"/>
              </a:spcAft>
              <a:buClr>
                <a:schemeClr val="dk1"/>
              </a:buClr>
              <a:buSzPts val="1400"/>
              <a:buNone/>
              <a:defRPr/>
            </a:lvl9pPr>
          </a:lstStyle>
          <a:p>
            <a:endParaRPr/>
          </a:p>
        </p:txBody>
      </p:sp>
      <p:sp>
        <p:nvSpPr>
          <p:cNvPr id="107" name="Google Shape;107;p21"/>
          <p:cNvSpPr txBox="1">
            <a:spLocks noGrp="1"/>
          </p:cNvSpPr>
          <p:nvPr>
            <p:ph type="sldNum" idx="12"/>
          </p:nvPr>
        </p:nvSpPr>
        <p:spPr>
          <a:xfrm>
            <a:off x="6866464" y="4767263"/>
            <a:ext cx="1820400" cy="273900"/>
          </a:xfrm>
          <a:prstGeom prst="rect">
            <a:avLst/>
          </a:prstGeom>
          <a:noFill/>
          <a:ln>
            <a:noFill/>
          </a:ln>
        </p:spPr>
        <p:txBody>
          <a:bodyPr spcFirstLastPara="1" wrap="square" lIns="68575" tIns="34275" rIns="68575" bIns="34275" anchor="ctr" anchorCtr="0">
            <a:noAutofit/>
          </a:bodyPr>
          <a:lstStyle>
            <a:lvl1pPr marL="0" lvl="0" indent="0" algn="l">
              <a:lnSpc>
                <a:spcPct val="100000"/>
              </a:lnSpc>
              <a:spcBef>
                <a:spcPts val="0"/>
              </a:spcBef>
              <a:spcAft>
                <a:spcPts val="0"/>
              </a:spcAft>
              <a:buClr>
                <a:srgbClr val="000000"/>
              </a:buClr>
              <a:buSzPts val="1100"/>
              <a:buFont typeface="Arial"/>
              <a:buNone/>
              <a:defRPr/>
            </a:lvl1pPr>
            <a:lvl2pPr marL="0" lvl="1" indent="0" algn="l">
              <a:lnSpc>
                <a:spcPct val="100000"/>
              </a:lnSpc>
              <a:spcBef>
                <a:spcPts val="0"/>
              </a:spcBef>
              <a:spcAft>
                <a:spcPts val="0"/>
              </a:spcAft>
              <a:buClr>
                <a:srgbClr val="000000"/>
              </a:buClr>
              <a:buSzPts val="1100"/>
              <a:buFont typeface="Arial"/>
              <a:buNone/>
              <a:defRPr/>
            </a:lvl2pPr>
            <a:lvl3pPr marL="0" lvl="2" indent="0" algn="l">
              <a:lnSpc>
                <a:spcPct val="100000"/>
              </a:lnSpc>
              <a:spcBef>
                <a:spcPts val="0"/>
              </a:spcBef>
              <a:spcAft>
                <a:spcPts val="0"/>
              </a:spcAft>
              <a:buClr>
                <a:srgbClr val="000000"/>
              </a:buClr>
              <a:buSzPts val="1100"/>
              <a:buFont typeface="Arial"/>
              <a:buNone/>
              <a:defRPr/>
            </a:lvl3pPr>
            <a:lvl4pPr marL="0" lvl="3" indent="0" algn="l">
              <a:lnSpc>
                <a:spcPct val="100000"/>
              </a:lnSpc>
              <a:spcBef>
                <a:spcPts val="0"/>
              </a:spcBef>
              <a:spcAft>
                <a:spcPts val="0"/>
              </a:spcAft>
              <a:buClr>
                <a:srgbClr val="000000"/>
              </a:buClr>
              <a:buSzPts val="1100"/>
              <a:buFont typeface="Arial"/>
              <a:buNone/>
              <a:defRPr/>
            </a:lvl4pPr>
            <a:lvl5pPr marL="0" lvl="4" indent="0" algn="l">
              <a:lnSpc>
                <a:spcPct val="100000"/>
              </a:lnSpc>
              <a:spcBef>
                <a:spcPts val="0"/>
              </a:spcBef>
              <a:spcAft>
                <a:spcPts val="0"/>
              </a:spcAft>
              <a:buClr>
                <a:srgbClr val="000000"/>
              </a:buClr>
              <a:buSzPts val="1100"/>
              <a:buFont typeface="Arial"/>
              <a:buNone/>
              <a:defRPr/>
            </a:lvl5pPr>
            <a:lvl6pPr marL="0" lvl="5" indent="0" algn="l">
              <a:lnSpc>
                <a:spcPct val="100000"/>
              </a:lnSpc>
              <a:spcBef>
                <a:spcPts val="0"/>
              </a:spcBef>
              <a:spcAft>
                <a:spcPts val="0"/>
              </a:spcAft>
              <a:buClr>
                <a:srgbClr val="000000"/>
              </a:buClr>
              <a:buSzPts val="1100"/>
              <a:buFont typeface="Arial"/>
              <a:buNone/>
              <a:defRPr/>
            </a:lvl6pPr>
            <a:lvl7pPr marL="0" lvl="6" indent="0" algn="l">
              <a:lnSpc>
                <a:spcPct val="100000"/>
              </a:lnSpc>
              <a:spcBef>
                <a:spcPts val="0"/>
              </a:spcBef>
              <a:spcAft>
                <a:spcPts val="0"/>
              </a:spcAft>
              <a:buClr>
                <a:srgbClr val="000000"/>
              </a:buClr>
              <a:buSzPts val="1100"/>
              <a:buFont typeface="Arial"/>
              <a:buNone/>
              <a:defRPr/>
            </a:lvl7pPr>
            <a:lvl8pPr marL="0" lvl="7" indent="0" algn="l">
              <a:lnSpc>
                <a:spcPct val="100000"/>
              </a:lnSpc>
              <a:spcBef>
                <a:spcPts val="0"/>
              </a:spcBef>
              <a:spcAft>
                <a:spcPts val="0"/>
              </a:spcAft>
              <a:buClr>
                <a:srgbClr val="000000"/>
              </a:buClr>
              <a:buSzPts val="1100"/>
              <a:buFont typeface="Arial"/>
              <a:buNone/>
              <a:defRPr/>
            </a:lvl8pPr>
            <a:lvl9pPr marL="0" lvl="8" indent="0" algn="l">
              <a:lnSpc>
                <a:spcPct val="100000"/>
              </a:lnSpc>
              <a:spcBef>
                <a:spcPts val="0"/>
              </a:spcBef>
              <a:spcAft>
                <a:spcPts val="0"/>
              </a:spcAft>
              <a:buClr>
                <a:srgbClr val="000000"/>
              </a:buClr>
              <a:buSzPts val="11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ctr" anchorCtr="0">
            <a:noAutofit/>
          </a:bodyPr>
          <a:lstStyle>
            <a:lvl1pPr marR="0" lvl="0" algn="ctr">
              <a:lnSpc>
                <a:spcPct val="100000"/>
              </a:lnSpc>
              <a:spcBef>
                <a:spcPts val="0"/>
              </a:spcBef>
              <a:spcAft>
                <a:spcPts val="0"/>
              </a:spcAft>
              <a:buClr>
                <a:srgbClr val="FFB81D"/>
              </a:buClr>
              <a:buSzPts val="2100"/>
              <a:buFont typeface="Arial"/>
              <a:buNone/>
              <a:defRPr sz="2100" b="1" i="0" u="none" strike="noStrike" cap="none">
                <a:solidFill>
                  <a:srgbClr val="FFB81D"/>
                </a:solidFill>
                <a:latin typeface="Arial"/>
                <a:ea typeface="Arial"/>
                <a:cs typeface="Arial"/>
                <a:sym typeface="Arial"/>
              </a:defRPr>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a:endParaRPr/>
          </a:p>
        </p:txBody>
      </p:sp>
      <p:sp>
        <p:nvSpPr>
          <p:cNvPr id="110" name="Google Shape;110;p22"/>
          <p:cNvSpPr txBox="1">
            <a:spLocks noGrp="1"/>
          </p:cNvSpPr>
          <p:nvPr>
            <p:ph type="body" idx="1"/>
          </p:nvPr>
        </p:nvSpPr>
        <p:spPr>
          <a:xfrm>
            <a:off x="457200" y="1130881"/>
            <a:ext cx="8229600" cy="3331500"/>
          </a:xfrm>
          <a:prstGeom prst="rect">
            <a:avLst/>
          </a:prstGeom>
          <a:noFill/>
          <a:ln>
            <a:noFill/>
          </a:ln>
        </p:spPr>
        <p:txBody>
          <a:bodyPr spcFirstLastPara="1" wrap="square" lIns="68575" tIns="68575" rIns="68575" bIns="68575" anchor="t" anchorCtr="0">
            <a:noAutofit/>
          </a:bodyPr>
          <a:lstStyle>
            <a:lvl1pPr marL="457200" marR="0" lvl="0"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9pPr>
          </a:lstStyle>
          <a:p>
            <a:endParaRPr/>
          </a:p>
        </p:txBody>
      </p:sp>
      <p:sp>
        <p:nvSpPr>
          <p:cNvPr id="111" name="Google Shape;111;p22"/>
          <p:cNvSpPr txBox="1">
            <a:spLocks noGrp="1"/>
          </p:cNvSpPr>
          <p:nvPr>
            <p:ph type="dt" idx="10"/>
          </p:nvPr>
        </p:nvSpPr>
        <p:spPr>
          <a:xfrm>
            <a:off x="457201" y="4767263"/>
            <a:ext cx="1837200" cy="2739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5B6770"/>
              </a:buClr>
              <a:buSzPts val="800"/>
              <a:buFont typeface="Arial"/>
              <a:buNone/>
              <a:defRPr sz="800" b="0" i="0" u="none" strike="noStrike" cap="none">
                <a:solidFill>
                  <a:srgbClr val="5B6770"/>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9pPr>
          </a:lstStyle>
          <a:p>
            <a:endParaRPr/>
          </a:p>
        </p:txBody>
      </p:sp>
      <p:sp>
        <p:nvSpPr>
          <p:cNvPr id="112" name="Google Shape;112;p22"/>
          <p:cNvSpPr txBox="1">
            <a:spLocks noGrp="1"/>
          </p:cNvSpPr>
          <p:nvPr>
            <p:ph type="ftr" idx="11"/>
          </p:nvPr>
        </p:nvSpPr>
        <p:spPr>
          <a:xfrm>
            <a:off x="2514600" y="4767263"/>
            <a:ext cx="4114800" cy="273900"/>
          </a:xfrm>
          <a:prstGeom prst="rect">
            <a:avLst/>
          </a:prstGeom>
          <a:solidFill>
            <a:schemeClr val="lt1"/>
          </a:solidFill>
          <a:ln>
            <a:noFill/>
          </a:ln>
        </p:spPr>
        <p:txBody>
          <a:bodyPr spcFirstLastPara="1" wrap="square" lIns="68575" tIns="68575" rIns="68575" bIns="68575" anchor="ctr" anchorCtr="0">
            <a:noAutofit/>
          </a:bodyPr>
          <a:lstStyle>
            <a:lvl1pPr marR="0" lvl="0" algn="ctr">
              <a:lnSpc>
                <a:spcPct val="100000"/>
              </a:lnSpc>
              <a:spcBef>
                <a:spcPts val="0"/>
              </a:spcBef>
              <a:spcAft>
                <a:spcPts val="0"/>
              </a:spcAft>
              <a:buClr>
                <a:srgbClr val="888888"/>
              </a:buClr>
              <a:buSzPts val="800"/>
              <a:buFont typeface="Arial"/>
              <a:buNone/>
              <a:defRPr sz="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9pPr>
          </a:lstStyle>
          <a:p>
            <a:endParaRPr/>
          </a:p>
        </p:txBody>
      </p:sp>
      <p:sp>
        <p:nvSpPr>
          <p:cNvPr id="113" name="Google Shape;113;p22"/>
          <p:cNvSpPr txBox="1">
            <a:spLocks noGrp="1"/>
          </p:cNvSpPr>
          <p:nvPr>
            <p:ph type="sldNum" idx="12"/>
          </p:nvPr>
        </p:nvSpPr>
        <p:spPr>
          <a:xfrm>
            <a:off x="6866464" y="4767263"/>
            <a:ext cx="1820400" cy="273900"/>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Clr>
                <a:srgbClr val="5B6770"/>
              </a:buClr>
              <a:buSzPts val="200"/>
              <a:buFont typeface="Arial"/>
              <a:buNone/>
              <a:defRPr sz="800">
                <a:solidFill>
                  <a:srgbClr val="5B6770"/>
                </a:solidFill>
              </a:defRPr>
            </a:lvl1pPr>
            <a:lvl2pPr marL="0" lvl="1" indent="0" algn="r">
              <a:lnSpc>
                <a:spcPct val="100000"/>
              </a:lnSpc>
              <a:spcBef>
                <a:spcPts val="0"/>
              </a:spcBef>
              <a:spcAft>
                <a:spcPts val="0"/>
              </a:spcAft>
              <a:buClr>
                <a:srgbClr val="5B6770"/>
              </a:buClr>
              <a:buSzPts val="200"/>
              <a:buFont typeface="Arial"/>
              <a:buNone/>
              <a:defRPr sz="800">
                <a:solidFill>
                  <a:srgbClr val="5B6770"/>
                </a:solidFill>
              </a:defRPr>
            </a:lvl2pPr>
            <a:lvl3pPr marL="0" lvl="2" indent="0" algn="r">
              <a:lnSpc>
                <a:spcPct val="100000"/>
              </a:lnSpc>
              <a:spcBef>
                <a:spcPts val="0"/>
              </a:spcBef>
              <a:spcAft>
                <a:spcPts val="0"/>
              </a:spcAft>
              <a:buClr>
                <a:srgbClr val="5B6770"/>
              </a:buClr>
              <a:buSzPts val="200"/>
              <a:buFont typeface="Arial"/>
              <a:buNone/>
              <a:defRPr sz="800">
                <a:solidFill>
                  <a:srgbClr val="5B6770"/>
                </a:solidFill>
              </a:defRPr>
            </a:lvl3pPr>
            <a:lvl4pPr marL="0" lvl="3" indent="0" algn="r">
              <a:lnSpc>
                <a:spcPct val="100000"/>
              </a:lnSpc>
              <a:spcBef>
                <a:spcPts val="0"/>
              </a:spcBef>
              <a:spcAft>
                <a:spcPts val="0"/>
              </a:spcAft>
              <a:buClr>
                <a:srgbClr val="5B6770"/>
              </a:buClr>
              <a:buSzPts val="200"/>
              <a:buFont typeface="Arial"/>
              <a:buNone/>
              <a:defRPr sz="800">
                <a:solidFill>
                  <a:srgbClr val="5B6770"/>
                </a:solidFill>
              </a:defRPr>
            </a:lvl4pPr>
            <a:lvl5pPr marL="0" lvl="4" indent="0" algn="r">
              <a:lnSpc>
                <a:spcPct val="100000"/>
              </a:lnSpc>
              <a:spcBef>
                <a:spcPts val="0"/>
              </a:spcBef>
              <a:spcAft>
                <a:spcPts val="0"/>
              </a:spcAft>
              <a:buClr>
                <a:srgbClr val="5B6770"/>
              </a:buClr>
              <a:buSzPts val="200"/>
              <a:buFont typeface="Arial"/>
              <a:buNone/>
              <a:defRPr sz="800">
                <a:solidFill>
                  <a:srgbClr val="5B6770"/>
                </a:solidFill>
              </a:defRPr>
            </a:lvl5pPr>
            <a:lvl6pPr marL="0" lvl="5" indent="0" algn="r">
              <a:lnSpc>
                <a:spcPct val="100000"/>
              </a:lnSpc>
              <a:spcBef>
                <a:spcPts val="0"/>
              </a:spcBef>
              <a:spcAft>
                <a:spcPts val="0"/>
              </a:spcAft>
              <a:buClr>
                <a:srgbClr val="5B6770"/>
              </a:buClr>
              <a:buSzPts val="200"/>
              <a:buFont typeface="Arial"/>
              <a:buNone/>
              <a:defRPr sz="800">
                <a:solidFill>
                  <a:srgbClr val="5B6770"/>
                </a:solidFill>
              </a:defRPr>
            </a:lvl6pPr>
            <a:lvl7pPr marL="0" lvl="6" indent="0" algn="r">
              <a:lnSpc>
                <a:spcPct val="100000"/>
              </a:lnSpc>
              <a:spcBef>
                <a:spcPts val="0"/>
              </a:spcBef>
              <a:spcAft>
                <a:spcPts val="0"/>
              </a:spcAft>
              <a:buClr>
                <a:srgbClr val="5B6770"/>
              </a:buClr>
              <a:buSzPts val="200"/>
              <a:buFont typeface="Arial"/>
              <a:buNone/>
              <a:defRPr sz="800">
                <a:solidFill>
                  <a:srgbClr val="5B6770"/>
                </a:solidFill>
              </a:defRPr>
            </a:lvl7pPr>
            <a:lvl8pPr marL="0" lvl="7" indent="0" algn="r">
              <a:lnSpc>
                <a:spcPct val="100000"/>
              </a:lnSpc>
              <a:spcBef>
                <a:spcPts val="0"/>
              </a:spcBef>
              <a:spcAft>
                <a:spcPts val="0"/>
              </a:spcAft>
              <a:buClr>
                <a:srgbClr val="5B6770"/>
              </a:buClr>
              <a:buSzPts val="200"/>
              <a:buFont typeface="Arial"/>
              <a:buNone/>
              <a:defRPr sz="800">
                <a:solidFill>
                  <a:srgbClr val="5B6770"/>
                </a:solidFill>
              </a:defRPr>
            </a:lvl8pPr>
            <a:lvl9pPr marL="0" lvl="8" indent="0" algn="r">
              <a:lnSpc>
                <a:spcPct val="100000"/>
              </a:lnSpc>
              <a:spcBef>
                <a:spcPts val="0"/>
              </a:spcBef>
              <a:spcAft>
                <a:spcPts val="0"/>
              </a:spcAft>
              <a:buClr>
                <a:srgbClr val="5B6770"/>
              </a:buClr>
              <a:buSzPts val="200"/>
              <a:buFont typeface="Arial"/>
              <a:buNone/>
              <a:defRPr sz="800">
                <a:solidFill>
                  <a:srgbClr val="5B6770"/>
                </a:solidFill>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22"/>
          <p:cNvSpPr txBox="1">
            <a:spLocks noGrp="1"/>
          </p:cNvSpPr>
          <p:nvPr>
            <p:ph type="body" idx="2"/>
          </p:nvPr>
        </p:nvSpPr>
        <p:spPr>
          <a:xfrm>
            <a:off x="457200" y="4525565"/>
            <a:ext cx="8229600" cy="178800"/>
          </a:xfrm>
          <a:prstGeom prst="rect">
            <a:avLst/>
          </a:prstGeom>
          <a:noFill/>
          <a:ln>
            <a:noFill/>
          </a:ln>
        </p:spPr>
        <p:txBody>
          <a:bodyPr spcFirstLastPara="1" wrap="square" lIns="68575" tIns="68575" rIns="68575" bIns="68575" anchor="t" anchorCtr="0">
            <a:noAutofit/>
          </a:bodyPr>
          <a:lstStyle>
            <a:lvl1pPr marL="457200" marR="0" lvl="0" indent="-228600" algn="l">
              <a:lnSpc>
                <a:spcPct val="100000"/>
              </a:lnSpc>
              <a:spcBef>
                <a:spcPts val="100"/>
              </a:spcBef>
              <a:spcAft>
                <a:spcPts val="0"/>
              </a:spcAft>
              <a:buClr>
                <a:srgbClr val="5B6770"/>
              </a:buClr>
              <a:buSzPts val="700"/>
              <a:buFont typeface="Arial"/>
              <a:buNone/>
              <a:defRPr sz="700" b="0" i="0" u="none" strike="noStrike" cap="none">
                <a:solidFill>
                  <a:srgbClr val="5B6770"/>
                </a:solidFill>
                <a:latin typeface="Verdana"/>
                <a:ea typeface="Verdana"/>
                <a:cs typeface="Verdana"/>
                <a:sym typeface="Verdana"/>
              </a:defRPr>
            </a:lvl1pPr>
            <a:lvl2pPr marL="914400" marR="0" lvl="1" indent="-228600" algn="l">
              <a:lnSpc>
                <a:spcPct val="100000"/>
              </a:lnSpc>
              <a:spcBef>
                <a:spcPts val="100"/>
              </a:spcBef>
              <a:spcAft>
                <a:spcPts val="0"/>
              </a:spcAft>
              <a:buClr>
                <a:schemeClr val="dk1"/>
              </a:buClr>
              <a:buSzPts val="700"/>
              <a:buFont typeface="Arial"/>
              <a:buNone/>
              <a:defRPr sz="700" b="0" i="0" u="none" strike="noStrike" cap="none">
                <a:solidFill>
                  <a:schemeClr val="dk1"/>
                </a:solidFill>
                <a:latin typeface="Verdana"/>
                <a:ea typeface="Verdana"/>
                <a:cs typeface="Verdana"/>
                <a:sym typeface="Verdana"/>
              </a:defRPr>
            </a:lvl2pPr>
            <a:lvl3pPr marL="1371600" marR="0" lvl="2" indent="-228600" algn="l">
              <a:lnSpc>
                <a:spcPct val="100000"/>
              </a:lnSpc>
              <a:spcBef>
                <a:spcPts val="100"/>
              </a:spcBef>
              <a:spcAft>
                <a:spcPts val="0"/>
              </a:spcAft>
              <a:buClr>
                <a:schemeClr val="dk1"/>
              </a:buClr>
              <a:buSzPts val="700"/>
              <a:buFont typeface="Arial"/>
              <a:buNone/>
              <a:defRPr sz="700" b="0" i="0" u="none" strike="noStrike" cap="none">
                <a:solidFill>
                  <a:schemeClr val="dk1"/>
                </a:solidFill>
                <a:latin typeface="Verdana"/>
                <a:ea typeface="Verdana"/>
                <a:cs typeface="Verdana"/>
                <a:sym typeface="Verdana"/>
              </a:defRPr>
            </a:lvl3pPr>
            <a:lvl4pPr marL="1828800" marR="0" lvl="3" indent="-228600" algn="l">
              <a:lnSpc>
                <a:spcPct val="100000"/>
              </a:lnSpc>
              <a:spcBef>
                <a:spcPts val="100"/>
              </a:spcBef>
              <a:spcAft>
                <a:spcPts val="0"/>
              </a:spcAft>
              <a:buClr>
                <a:schemeClr val="dk1"/>
              </a:buClr>
              <a:buSzPts val="700"/>
              <a:buFont typeface="Arial"/>
              <a:buNone/>
              <a:defRPr sz="700" b="0" i="0" u="none" strike="noStrike" cap="none">
                <a:solidFill>
                  <a:schemeClr val="dk1"/>
                </a:solidFill>
                <a:latin typeface="Verdana"/>
                <a:ea typeface="Verdana"/>
                <a:cs typeface="Verdana"/>
                <a:sym typeface="Verdana"/>
              </a:defRPr>
            </a:lvl4pPr>
            <a:lvl5pPr marL="2286000" marR="0" lvl="4" indent="-228600" algn="l">
              <a:lnSpc>
                <a:spcPct val="100000"/>
              </a:lnSpc>
              <a:spcBef>
                <a:spcPts val="100"/>
              </a:spcBef>
              <a:spcAft>
                <a:spcPts val="0"/>
              </a:spcAft>
              <a:buClr>
                <a:schemeClr val="dk1"/>
              </a:buClr>
              <a:buSzPts val="700"/>
              <a:buFont typeface="Arial"/>
              <a:buNone/>
              <a:defRPr sz="700" b="0" i="0" u="none" strike="noStrike" cap="none">
                <a:solidFill>
                  <a:schemeClr val="dk1"/>
                </a:solidFill>
                <a:latin typeface="Verdana"/>
                <a:ea typeface="Verdana"/>
                <a:cs typeface="Verdana"/>
                <a:sym typeface="Verdana"/>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 Off White 2">
  <p:cSld name="Agenda - Off White 2">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276000" y="2285400"/>
            <a:ext cx="2103300" cy="572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500"/>
              <a:buFont typeface="Roboto"/>
              <a:buNone/>
              <a:defRPr sz="2000"/>
            </a:lvl1pPr>
            <a:lvl2pPr lvl="1">
              <a:spcBef>
                <a:spcPts val="0"/>
              </a:spcBef>
              <a:spcAft>
                <a:spcPts val="0"/>
              </a:spcAft>
              <a:buSzPts val="1500"/>
              <a:buNone/>
              <a:defRPr sz="2000"/>
            </a:lvl2pPr>
            <a:lvl3pPr lvl="2">
              <a:spcBef>
                <a:spcPts val="0"/>
              </a:spcBef>
              <a:spcAft>
                <a:spcPts val="0"/>
              </a:spcAft>
              <a:buSzPts val="1500"/>
              <a:buNone/>
              <a:defRPr sz="2000"/>
            </a:lvl3pPr>
            <a:lvl4pPr lvl="3">
              <a:spcBef>
                <a:spcPts val="0"/>
              </a:spcBef>
              <a:spcAft>
                <a:spcPts val="0"/>
              </a:spcAft>
              <a:buSzPts val="1500"/>
              <a:buNone/>
              <a:defRPr sz="2000"/>
            </a:lvl4pPr>
            <a:lvl5pPr lvl="4">
              <a:spcBef>
                <a:spcPts val="0"/>
              </a:spcBef>
              <a:spcAft>
                <a:spcPts val="0"/>
              </a:spcAft>
              <a:buSzPts val="1500"/>
              <a:buNone/>
              <a:defRPr sz="2000"/>
            </a:lvl5pPr>
            <a:lvl6pPr lvl="5">
              <a:spcBef>
                <a:spcPts val="0"/>
              </a:spcBef>
              <a:spcAft>
                <a:spcPts val="0"/>
              </a:spcAft>
              <a:buSzPts val="1500"/>
              <a:buNone/>
              <a:defRPr sz="2000"/>
            </a:lvl6pPr>
            <a:lvl7pPr lvl="6">
              <a:spcBef>
                <a:spcPts val="0"/>
              </a:spcBef>
              <a:spcAft>
                <a:spcPts val="0"/>
              </a:spcAft>
              <a:buSzPts val="1500"/>
              <a:buNone/>
              <a:defRPr sz="2000"/>
            </a:lvl7pPr>
            <a:lvl8pPr lvl="7">
              <a:spcBef>
                <a:spcPts val="0"/>
              </a:spcBef>
              <a:spcAft>
                <a:spcPts val="0"/>
              </a:spcAft>
              <a:buSzPts val="1500"/>
              <a:buNone/>
              <a:defRPr sz="2000"/>
            </a:lvl8pPr>
            <a:lvl9pPr lvl="8">
              <a:spcBef>
                <a:spcPts val="0"/>
              </a:spcBef>
              <a:spcAft>
                <a:spcPts val="0"/>
              </a:spcAft>
              <a:buSzPts val="1500"/>
              <a:buNone/>
              <a:defRPr sz="2000"/>
            </a:lvl9pPr>
          </a:lstStyle>
          <a:p>
            <a:endParaRPr/>
          </a:p>
        </p:txBody>
      </p:sp>
      <p:sp>
        <p:nvSpPr>
          <p:cNvPr id="117" name="Google Shape;117;p23"/>
          <p:cNvSpPr txBox="1">
            <a:spLocks noGrp="1"/>
          </p:cNvSpPr>
          <p:nvPr>
            <p:ph type="subTitle" idx="1"/>
          </p:nvPr>
        </p:nvSpPr>
        <p:spPr>
          <a:xfrm>
            <a:off x="3199575" y="1169375"/>
            <a:ext cx="5669100" cy="29127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1400"/>
              <a:buNone/>
              <a:defRPr sz="1400"/>
            </a:lvl1pPr>
            <a:lvl2pPr lvl="1" algn="l">
              <a:lnSpc>
                <a:spcPct val="90000"/>
              </a:lnSpc>
              <a:spcBef>
                <a:spcPts val="1600"/>
              </a:spcBef>
              <a:spcAft>
                <a:spcPts val="0"/>
              </a:spcAft>
              <a:buClr>
                <a:schemeClr val="lt1"/>
              </a:buClr>
              <a:buSzPts val="1400"/>
              <a:buNone/>
              <a:defRPr sz="1400"/>
            </a:lvl2pPr>
            <a:lvl3pPr lvl="2" algn="l">
              <a:lnSpc>
                <a:spcPct val="90000"/>
              </a:lnSpc>
              <a:spcBef>
                <a:spcPts val="1600"/>
              </a:spcBef>
              <a:spcAft>
                <a:spcPts val="0"/>
              </a:spcAft>
              <a:buClr>
                <a:schemeClr val="lt1"/>
              </a:buClr>
              <a:buSzPts val="1400"/>
              <a:buNone/>
              <a:defRPr sz="1400"/>
            </a:lvl3pPr>
            <a:lvl4pPr lvl="3" algn="l">
              <a:lnSpc>
                <a:spcPct val="90000"/>
              </a:lnSpc>
              <a:spcBef>
                <a:spcPts val="1600"/>
              </a:spcBef>
              <a:spcAft>
                <a:spcPts val="0"/>
              </a:spcAft>
              <a:buClr>
                <a:schemeClr val="lt1"/>
              </a:buClr>
              <a:buSzPts val="1400"/>
              <a:buNone/>
              <a:defRPr sz="1400"/>
            </a:lvl4pPr>
            <a:lvl5pPr lvl="4" algn="l">
              <a:lnSpc>
                <a:spcPct val="90000"/>
              </a:lnSpc>
              <a:spcBef>
                <a:spcPts val="1600"/>
              </a:spcBef>
              <a:spcAft>
                <a:spcPts val="0"/>
              </a:spcAft>
              <a:buClr>
                <a:schemeClr val="lt1"/>
              </a:buClr>
              <a:buSzPts val="1400"/>
              <a:buNone/>
              <a:defRPr sz="1400"/>
            </a:lvl5pPr>
            <a:lvl6pPr lvl="5" algn="l">
              <a:lnSpc>
                <a:spcPct val="90000"/>
              </a:lnSpc>
              <a:spcBef>
                <a:spcPts val="1600"/>
              </a:spcBef>
              <a:spcAft>
                <a:spcPts val="0"/>
              </a:spcAft>
              <a:buClr>
                <a:schemeClr val="dk1"/>
              </a:buClr>
              <a:buSzPts val="1400"/>
              <a:buNone/>
              <a:defRPr sz="1400"/>
            </a:lvl6pPr>
            <a:lvl7pPr lvl="6" algn="l">
              <a:lnSpc>
                <a:spcPct val="90000"/>
              </a:lnSpc>
              <a:spcBef>
                <a:spcPts val="1600"/>
              </a:spcBef>
              <a:spcAft>
                <a:spcPts val="0"/>
              </a:spcAft>
              <a:buClr>
                <a:schemeClr val="dk1"/>
              </a:buClr>
              <a:buSzPts val="1400"/>
              <a:buNone/>
              <a:defRPr sz="1400"/>
            </a:lvl7pPr>
            <a:lvl8pPr lvl="7" algn="l">
              <a:lnSpc>
                <a:spcPct val="90000"/>
              </a:lnSpc>
              <a:spcBef>
                <a:spcPts val="1600"/>
              </a:spcBef>
              <a:spcAft>
                <a:spcPts val="0"/>
              </a:spcAft>
              <a:buClr>
                <a:schemeClr val="dk1"/>
              </a:buClr>
              <a:buSzPts val="1400"/>
              <a:buNone/>
              <a:defRPr sz="1400"/>
            </a:lvl8pPr>
            <a:lvl9pPr lvl="8" algn="l">
              <a:lnSpc>
                <a:spcPct val="90000"/>
              </a:lnSpc>
              <a:spcBef>
                <a:spcPts val="1600"/>
              </a:spcBef>
              <a:spcAft>
                <a:spcPts val="1600"/>
              </a:spcAft>
              <a:buClr>
                <a:schemeClr val="dk1"/>
              </a:buClr>
              <a:buSzPts val="1400"/>
              <a:buNone/>
              <a:defRPr sz="14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_01">
  <p:cSld name="Blank_01">
    <p:spTree>
      <p:nvGrpSpPr>
        <p:cNvPr id="1" name="Shape 118"/>
        <p:cNvGrpSpPr/>
        <p:nvPr/>
      </p:nvGrpSpPr>
      <p:grpSpPr>
        <a:xfrm>
          <a:off x="0" y="0"/>
          <a:ext cx="0" cy="0"/>
          <a:chOff x="0" y="0"/>
          <a:chExt cx="0" cy="0"/>
        </a:xfrm>
      </p:grpSpPr>
      <p:sp>
        <p:nvSpPr>
          <p:cNvPr id="119" name="Google Shape;119;p24"/>
          <p:cNvSpPr txBox="1">
            <a:spLocks noGrp="1"/>
          </p:cNvSpPr>
          <p:nvPr>
            <p:ph type="ctrTitle"/>
          </p:nvPr>
        </p:nvSpPr>
        <p:spPr>
          <a:xfrm>
            <a:off x="416277" y="216908"/>
            <a:ext cx="1954500" cy="828300"/>
          </a:xfrm>
          <a:prstGeom prst="rect">
            <a:avLst/>
          </a:prstGeom>
          <a:noFill/>
          <a:ln>
            <a:noFill/>
          </a:ln>
        </p:spPr>
        <p:txBody>
          <a:bodyPr spcFirstLastPara="1" wrap="square" lIns="68575" tIns="68575" rIns="68575" bIns="68575" anchor="ctr" anchorCtr="0">
            <a:noAutofit/>
          </a:bodyPr>
          <a:lstStyle>
            <a:lvl1pPr marR="0" lvl="0" algn="l">
              <a:lnSpc>
                <a:spcPct val="80000"/>
              </a:lnSpc>
              <a:spcBef>
                <a:spcPts val="0"/>
              </a:spcBef>
              <a:spcAft>
                <a:spcPts val="0"/>
              </a:spcAft>
              <a:buClr>
                <a:srgbClr val="FFFFFF"/>
              </a:buClr>
              <a:buSzPts val="1800"/>
              <a:buFont typeface="Open Sans"/>
              <a:buNone/>
              <a:defRPr sz="1800" b="0" i="0" u="none" strike="noStrike" cap="none">
                <a:solidFill>
                  <a:srgbClr val="FFFFFF"/>
                </a:solidFill>
                <a:latin typeface="Open Sans"/>
                <a:ea typeface="Open Sans"/>
                <a:cs typeface="Open Sans"/>
                <a:sym typeface="Open Sans"/>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p2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26"/>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lvl1pPr lvl="0">
              <a:spcBef>
                <a:spcPts val="0"/>
              </a:spcBef>
              <a:spcAft>
                <a:spcPts val="0"/>
              </a:spcAft>
              <a:buSzPts val="21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2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25" name="Google Shape;125;p26"/>
          <p:cNvCxnSpPr/>
          <p:nvPr/>
        </p:nvCxnSpPr>
        <p:spPr>
          <a:xfrm>
            <a:off x="422025" y="1007475"/>
            <a:ext cx="7833900" cy="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6"/>
        <p:cNvGrpSpPr/>
        <p:nvPr/>
      </p:nvGrpSpPr>
      <p:grpSpPr>
        <a:xfrm>
          <a:off x="0" y="0"/>
          <a:ext cx="0" cy="0"/>
          <a:chOff x="0" y="0"/>
          <a:chExt cx="0" cy="0"/>
        </a:xfrm>
      </p:grpSpPr>
      <p:sp>
        <p:nvSpPr>
          <p:cNvPr id="127" name="Google Shape;127;p27"/>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lvl1pPr lvl="0">
              <a:spcBef>
                <a:spcPts val="0"/>
              </a:spcBef>
              <a:spcAft>
                <a:spcPts val="0"/>
              </a:spcAft>
              <a:buSzPts val="21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7"/>
          <p:cNvSpPr txBox="1">
            <a:spLocks noGrp="1"/>
          </p:cNvSpPr>
          <p:nvPr>
            <p:ph type="body" idx="1"/>
          </p:nvPr>
        </p:nvSpPr>
        <p:spPr>
          <a:xfrm>
            <a:off x="311700" y="1152475"/>
            <a:ext cx="8520600" cy="3416400"/>
          </a:xfrm>
          <a:prstGeom prst="rect">
            <a:avLst/>
          </a:prstGeom>
        </p:spPr>
        <p:txBody>
          <a:bodyPr spcFirstLastPara="1" wrap="square" lIns="68575" tIns="68575" rIns="68575" bIns="68575" anchor="t" anchorCtr="0">
            <a:noAutofit/>
          </a:bodyPr>
          <a:lstStyle>
            <a:lvl1pPr marL="457200" lvl="0" indent="-317500">
              <a:spcBef>
                <a:spcPts val="300"/>
              </a:spcBef>
              <a:spcAft>
                <a:spcPts val="0"/>
              </a:spcAft>
              <a:buSzPts val="1400"/>
              <a:buChar char="•"/>
              <a:defRPr/>
            </a:lvl1pPr>
            <a:lvl2pPr marL="914400" lvl="1" indent="-317500">
              <a:spcBef>
                <a:spcPts val="300"/>
              </a:spcBef>
              <a:spcAft>
                <a:spcPts val="0"/>
              </a:spcAft>
              <a:buSzPts val="1400"/>
              <a:buChar char="–"/>
              <a:defRPr/>
            </a:lvl2pPr>
            <a:lvl3pPr marL="1371600" lvl="2" indent="-317500">
              <a:spcBef>
                <a:spcPts val="300"/>
              </a:spcBef>
              <a:spcAft>
                <a:spcPts val="0"/>
              </a:spcAft>
              <a:buSzPts val="1400"/>
              <a:buChar char="•"/>
              <a:defRPr/>
            </a:lvl3pPr>
            <a:lvl4pPr marL="1828800" lvl="3" indent="-317500">
              <a:spcBef>
                <a:spcPts val="300"/>
              </a:spcBef>
              <a:spcAft>
                <a:spcPts val="0"/>
              </a:spcAft>
              <a:buSzPts val="1400"/>
              <a:buChar char="–"/>
              <a:defRPr/>
            </a:lvl4pPr>
            <a:lvl5pPr marL="2286000" lvl="4" indent="-317500">
              <a:spcBef>
                <a:spcPts val="300"/>
              </a:spcBef>
              <a:spcAft>
                <a:spcPts val="0"/>
              </a:spcAft>
              <a:buSzPts val="1400"/>
              <a:buChar char="»"/>
              <a:defRPr/>
            </a:lvl5pPr>
            <a:lvl6pPr marL="2743200" lvl="5" indent="-323850">
              <a:spcBef>
                <a:spcPts val="300"/>
              </a:spcBef>
              <a:spcAft>
                <a:spcPts val="0"/>
              </a:spcAft>
              <a:buSzPts val="1500"/>
              <a:buChar char="•"/>
              <a:defRPr/>
            </a:lvl6pPr>
            <a:lvl7pPr marL="3200400" lvl="6" indent="-323850">
              <a:spcBef>
                <a:spcPts val="300"/>
              </a:spcBef>
              <a:spcAft>
                <a:spcPts val="0"/>
              </a:spcAft>
              <a:buSzPts val="1500"/>
              <a:buChar char="•"/>
              <a:defRPr/>
            </a:lvl7pPr>
            <a:lvl8pPr marL="3657600" lvl="7" indent="-323850">
              <a:spcBef>
                <a:spcPts val="300"/>
              </a:spcBef>
              <a:spcAft>
                <a:spcPts val="0"/>
              </a:spcAft>
              <a:buSzPts val="1500"/>
              <a:buChar char="•"/>
              <a:defRPr/>
            </a:lvl8pPr>
            <a:lvl9pPr marL="4114800" lvl="8" indent="-323850">
              <a:spcBef>
                <a:spcPts val="300"/>
              </a:spcBef>
              <a:spcAft>
                <a:spcPts val="0"/>
              </a:spcAft>
              <a:buSzPts val="1500"/>
              <a:buChar char="•"/>
              <a:defRPr/>
            </a:lvl9pPr>
          </a:lstStyle>
          <a:p>
            <a:endParaRPr/>
          </a:p>
        </p:txBody>
      </p:sp>
      <p:sp>
        <p:nvSpPr>
          <p:cNvPr id="129" name="Google Shape;129;p2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solidFill>
                  <a:schemeClr val="dk1"/>
                </a:solidFill>
                <a:latin typeface="Nunito"/>
                <a:ea typeface="Nunito"/>
                <a:cs typeface="Nunito"/>
                <a:sym typeface="Nunito"/>
              </a:defRPr>
            </a:lvl1pPr>
            <a:lvl2pPr lvl="1">
              <a:buNone/>
              <a:defRPr>
                <a:solidFill>
                  <a:schemeClr val="dk1"/>
                </a:solidFill>
                <a:latin typeface="Nunito"/>
                <a:ea typeface="Nunito"/>
                <a:cs typeface="Nunito"/>
                <a:sym typeface="Nunito"/>
              </a:defRPr>
            </a:lvl2pPr>
            <a:lvl3pPr lvl="2">
              <a:buNone/>
              <a:defRPr>
                <a:solidFill>
                  <a:schemeClr val="dk1"/>
                </a:solidFill>
                <a:latin typeface="Nunito"/>
                <a:ea typeface="Nunito"/>
                <a:cs typeface="Nunito"/>
                <a:sym typeface="Nunito"/>
              </a:defRPr>
            </a:lvl3pPr>
            <a:lvl4pPr lvl="3">
              <a:buNone/>
              <a:defRPr>
                <a:solidFill>
                  <a:schemeClr val="dk1"/>
                </a:solidFill>
                <a:latin typeface="Nunito"/>
                <a:ea typeface="Nunito"/>
                <a:cs typeface="Nunito"/>
                <a:sym typeface="Nunito"/>
              </a:defRPr>
            </a:lvl4pPr>
            <a:lvl5pPr lvl="4">
              <a:buNone/>
              <a:defRPr>
                <a:solidFill>
                  <a:schemeClr val="dk1"/>
                </a:solidFill>
                <a:latin typeface="Nunito"/>
                <a:ea typeface="Nunito"/>
                <a:cs typeface="Nunito"/>
                <a:sym typeface="Nunito"/>
              </a:defRPr>
            </a:lvl5pPr>
            <a:lvl6pPr lvl="5">
              <a:buNone/>
              <a:defRPr>
                <a:solidFill>
                  <a:schemeClr val="dk1"/>
                </a:solidFill>
                <a:latin typeface="Nunito"/>
                <a:ea typeface="Nunito"/>
                <a:cs typeface="Nunito"/>
                <a:sym typeface="Nunito"/>
              </a:defRPr>
            </a:lvl6pPr>
            <a:lvl7pPr lvl="6">
              <a:buNone/>
              <a:defRPr>
                <a:solidFill>
                  <a:schemeClr val="dk1"/>
                </a:solidFill>
                <a:latin typeface="Nunito"/>
                <a:ea typeface="Nunito"/>
                <a:cs typeface="Nunito"/>
                <a:sym typeface="Nunito"/>
              </a:defRPr>
            </a:lvl7pPr>
            <a:lvl8pPr lvl="7">
              <a:buNone/>
              <a:defRPr>
                <a:solidFill>
                  <a:schemeClr val="dk1"/>
                </a:solidFill>
                <a:latin typeface="Nunito"/>
                <a:ea typeface="Nunito"/>
                <a:cs typeface="Nunito"/>
                <a:sym typeface="Nunito"/>
              </a:defRPr>
            </a:lvl8pPr>
            <a:lvl9pPr lvl="8">
              <a:buNone/>
              <a:defRPr>
                <a:solidFill>
                  <a:schemeClr val="dk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cxnSp>
        <p:nvCxnSpPr>
          <p:cNvPr id="130" name="Google Shape;130;p27"/>
          <p:cNvCxnSpPr/>
          <p:nvPr/>
        </p:nvCxnSpPr>
        <p:spPr>
          <a:xfrm>
            <a:off x="422025" y="1007475"/>
            <a:ext cx="7833900" cy="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1"/>
        <p:cNvGrpSpPr/>
        <p:nvPr/>
      </p:nvGrpSpPr>
      <p:grpSpPr>
        <a:xfrm>
          <a:off x="0" y="0"/>
          <a:ext cx="0" cy="0"/>
          <a:chOff x="0" y="0"/>
          <a:chExt cx="0" cy="0"/>
        </a:xfrm>
      </p:grpSpPr>
      <p:sp>
        <p:nvSpPr>
          <p:cNvPr id="132" name="Google Shape;132;p28"/>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lvl1pPr lvl="0">
              <a:spcBef>
                <a:spcPts val="0"/>
              </a:spcBef>
              <a:spcAft>
                <a:spcPts val="0"/>
              </a:spcAft>
              <a:buSzPts val="21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8"/>
          <p:cNvSpPr txBox="1">
            <a:spLocks noGrp="1"/>
          </p:cNvSpPr>
          <p:nvPr>
            <p:ph type="body" idx="1"/>
          </p:nvPr>
        </p:nvSpPr>
        <p:spPr>
          <a:xfrm>
            <a:off x="311700" y="1152475"/>
            <a:ext cx="3999900" cy="3416400"/>
          </a:xfrm>
          <a:prstGeom prst="rect">
            <a:avLst/>
          </a:prstGeom>
        </p:spPr>
        <p:txBody>
          <a:bodyPr spcFirstLastPara="1" wrap="square" lIns="68575" tIns="68575" rIns="68575" bIns="68575" anchor="t" anchorCtr="0">
            <a:noAutofit/>
          </a:bodyPr>
          <a:lstStyle>
            <a:lvl1pPr marL="457200" lvl="0" indent="-317500">
              <a:spcBef>
                <a:spcPts val="300"/>
              </a:spcBef>
              <a:spcAft>
                <a:spcPts val="0"/>
              </a:spcAft>
              <a:buSzPts val="1400"/>
              <a:buChar char="•"/>
              <a:defRPr sz="1400"/>
            </a:lvl1pPr>
            <a:lvl2pPr marL="914400" lvl="1" indent="-304800">
              <a:spcBef>
                <a:spcPts val="300"/>
              </a:spcBef>
              <a:spcAft>
                <a:spcPts val="0"/>
              </a:spcAft>
              <a:buSzPts val="1200"/>
              <a:buChar char="–"/>
              <a:defRPr sz="1200"/>
            </a:lvl2pPr>
            <a:lvl3pPr marL="1371600" lvl="2" indent="-304800">
              <a:spcBef>
                <a:spcPts val="300"/>
              </a:spcBef>
              <a:spcAft>
                <a:spcPts val="0"/>
              </a:spcAft>
              <a:buSzPts val="1200"/>
              <a:buChar char="•"/>
              <a:defRPr sz="1200"/>
            </a:lvl3pPr>
            <a:lvl4pPr marL="1828800" lvl="3" indent="-304800">
              <a:spcBef>
                <a:spcPts val="300"/>
              </a:spcBef>
              <a:spcAft>
                <a:spcPts val="0"/>
              </a:spcAft>
              <a:buSzPts val="1200"/>
              <a:buChar char="–"/>
              <a:defRPr sz="1200"/>
            </a:lvl4pPr>
            <a:lvl5pPr marL="2286000" lvl="4" indent="-304800">
              <a:spcBef>
                <a:spcPts val="300"/>
              </a:spcBef>
              <a:spcAft>
                <a:spcPts val="0"/>
              </a:spcAft>
              <a:buSzPts val="1200"/>
              <a:buChar char="»"/>
              <a:defRPr sz="1200"/>
            </a:lvl5pPr>
            <a:lvl6pPr marL="2743200" lvl="5" indent="-304800">
              <a:spcBef>
                <a:spcPts val="300"/>
              </a:spcBef>
              <a:spcAft>
                <a:spcPts val="0"/>
              </a:spcAft>
              <a:buSzPts val="1200"/>
              <a:buChar char="•"/>
              <a:defRPr sz="1200"/>
            </a:lvl6pPr>
            <a:lvl7pPr marL="3200400" lvl="6" indent="-304800">
              <a:spcBef>
                <a:spcPts val="300"/>
              </a:spcBef>
              <a:spcAft>
                <a:spcPts val="0"/>
              </a:spcAft>
              <a:buSzPts val="1200"/>
              <a:buChar char="•"/>
              <a:defRPr sz="1200"/>
            </a:lvl7pPr>
            <a:lvl8pPr marL="3657600" lvl="7" indent="-304800">
              <a:spcBef>
                <a:spcPts val="300"/>
              </a:spcBef>
              <a:spcAft>
                <a:spcPts val="0"/>
              </a:spcAft>
              <a:buSzPts val="1200"/>
              <a:buChar char="•"/>
              <a:defRPr sz="1200"/>
            </a:lvl8pPr>
            <a:lvl9pPr marL="4114800" lvl="8" indent="-304800">
              <a:spcBef>
                <a:spcPts val="300"/>
              </a:spcBef>
              <a:spcAft>
                <a:spcPts val="0"/>
              </a:spcAft>
              <a:buSzPts val="1200"/>
              <a:buChar char="•"/>
              <a:defRPr sz="1200"/>
            </a:lvl9pPr>
          </a:lstStyle>
          <a:p>
            <a:endParaRPr/>
          </a:p>
        </p:txBody>
      </p:sp>
      <p:sp>
        <p:nvSpPr>
          <p:cNvPr id="134" name="Google Shape;134;p28"/>
          <p:cNvSpPr txBox="1">
            <a:spLocks noGrp="1"/>
          </p:cNvSpPr>
          <p:nvPr>
            <p:ph type="body" idx="2"/>
          </p:nvPr>
        </p:nvSpPr>
        <p:spPr>
          <a:xfrm>
            <a:off x="4832400" y="1152475"/>
            <a:ext cx="3999900" cy="3416400"/>
          </a:xfrm>
          <a:prstGeom prst="rect">
            <a:avLst/>
          </a:prstGeom>
        </p:spPr>
        <p:txBody>
          <a:bodyPr spcFirstLastPara="1" wrap="square" lIns="68575" tIns="68575" rIns="68575" bIns="68575" anchor="t" anchorCtr="0">
            <a:noAutofit/>
          </a:bodyPr>
          <a:lstStyle>
            <a:lvl1pPr marL="457200" lvl="0" indent="-317500">
              <a:spcBef>
                <a:spcPts val="300"/>
              </a:spcBef>
              <a:spcAft>
                <a:spcPts val="0"/>
              </a:spcAft>
              <a:buSzPts val="1400"/>
              <a:buChar char="•"/>
              <a:defRPr sz="1400"/>
            </a:lvl1pPr>
            <a:lvl2pPr marL="914400" lvl="1" indent="-304800">
              <a:spcBef>
                <a:spcPts val="300"/>
              </a:spcBef>
              <a:spcAft>
                <a:spcPts val="0"/>
              </a:spcAft>
              <a:buSzPts val="1200"/>
              <a:buChar char="–"/>
              <a:defRPr sz="1200"/>
            </a:lvl2pPr>
            <a:lvl3pPr marL="1371600" lvl="2" indent="-304800">
              <a:spcBef>
                <a:spcPts val="300"/>
              </a:spcBef>
              <a:spcAft>
                <a:spcPts val="0"/>
              </a:spcAft>
              <a:buSzPts val="1200"/>
              <a:buChar char="•"/>
              <a:defRPr sz="1200"/>
            </a:lvl3pPr>
            <a:lvl4pPr marL="1828800" lvl="3" indent="-304800">
              <a:spcBef>
                <a:spcPts val="300"/>
              </a:spcBef>
              <a:spcAft>
                <a:spcPts val="0"/>
              </a:spcAft>
              <a:buSzPts val="1200"/>
              <a:buChar char="–"/>
              <a:defRPr sz="1200"/>
            </a:lvl4pPr>
            <a:lvl5pPr marL="2286000" lvl="4" indent="-304800">
              <a:spcBef>
                <a:spcPts val="300"/>
              </a:spcBef>
              <a:spcAft>
                <a:spcPts val="0"/>
              </a:spcAft>
              <a:buSzPts val="1200"/>
              <a:buChar char="»"/>
              <a:defRPr sz="1200"/>
            </a:lvl5pPr>
            <a:lvl6pPr marL="2743200" lvl="5" indent="-304800">
              <a:spcBef>
                <a:spcPts val="300"/>
              </a:spcBef>
              <a:spcAft>
                <a:spcPts val="0"/>
              </a:spcAft>
              <a:buSzPts val="1200"/>
              <a:buChar char="•"/>
              <a:defRPr sz="1200"/>
            </a:lvl6pPr>
            <a:lvl7pPr marL="3200400" lvl="6" indent="-304800">
              <a:spcBef>
                <a:spcPts val="300"/>
              </a:spcBef>
              <a:spcAft>
                <a:spcPts val="0"/>
              </a:spcAft>
              <a:buSzPts val="1200"/>
              <a:buChar char="•"/>
              <a:defRPr sz="1200"/>
            </a:lvl7pPr>
            <a:lvl8pPr marL="3657600" lvl="7" indent="-304800">
              <a:spcBef>
                <a:spcPts val="300"/>
              </a:spcBef>
              <a:spcAft>
                <a:spcPts val="0"/>
              </a:spcAft>
              <a:buSzPts val="1200"/>
              <a:buChar char="•"/>
              <a:defRPr sz="1200"/>
            </a:lvl8pPr>
            <a:lvl9pPr marL="4114800" lvl="8" indent="-304800">
              <a:spcBef>
                <a:spcPts val="300"/>
              </a:spcBef>
              <a:spcAft>
                <a:spcPts val="0"/>
              </a:spcAft>
              <a:buSzPts val="1200"/>
              <a:buChar char="•"/>
              <a:defRPr sz="1200"/>
            </a:lvl9pPr>
          </a:lstStyle>
          <a:p>
            <a:endParaRPr/>
          </a:p>
        </p:txBody>
      </p:sp>
      <p:sp>
        <p:nvSpPr>
          <p:cNvPr id="135" name="Google Shape;135;p2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36" name="Google Shape;136;p28"/>
          <p:cNvCxnSpPr/>
          <p:nvPr/>
        </p:nvCxnSpPr>
        <p:spPr>
          <a:xfrm>
            <a:off x="422025" y="1007475"/>
            <a:ext cx="7833900" cy="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7"/>
        <p:cNvGrpSpPr/>
        <p:nvPr/>
      </p:nvGrpSpPr>
      <p:grpSpPr>
        <a:xfrm>
          <a:off x="0" y="0"/>
          <a:ext cx="0" cy="0"/>
          <a:chOff x="0" y="0"/>
          <a:chExt cx="0" cy="0"/>
        </a:xfrm>
      </p:grpSpPr>
      <p:sp>
        <p:nvSpPr>
          <p:cNvPr id="138" name="Google Shape;138;p29"/>
          <p:cNvSpPr txBox="1">
            <a:spLocks noGrp="1"/>
          </p:cNvSpPr>
          <p:nvPr>
            <p:ph type="title"/>
          </p:nvPr>
        </p:nvSpPr>
        <p:spPr>
          <a:xfrm>
            <a:off x="311700" y="555600"/>
            <a:ext cx="2808000" cy="755700"/>
          </a:xfrm>
          <a:prstGeom prst="rect">
            <a:avLst/>
          </a:prstGeom>
        </p:spPr>
        <p:txBody>
          <a:bodyPr spcFirstLastPara="1" wrap="square" lIns="68575" tIns="68575" rIns="68575" bIns="6857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9" name="Google Shape;139;p29"/>
          <p:cNvSpPr txBox="1">
            <a:spLocks noGrp="1"/>
          </p:cNvSpPr>
          <p:nvPr>
            <p:ph type="body" idx="1"/>
          </p:nvPr>
        </p:nvSpPr>
        <p:spPr>
          <a:xfrm>
            <a:off x="311700" y="1389600"/>
            <a:ext cx="2808000" cy="3179400"/>
          </a:xfrm>
          <a:prstGeom prst="rect">
            <a:avLst/>
          </a:prstGeom>
        </p:spPr>
        <p:txBody>
          <a:bodyPr spcFirstLastPara="1" wrap="square" lIns="68575" tIns="68575" rIns="68575" bIns="68575" anchor="t" anchorCtr="0">
            <a:noAutofit/>
          </a:bodyPr>
          <a:lstStyle>
            <a:lvl1pPr marL="457200" lvl="0" indent="-304800">
              <a:spcBef>
                <a:spcPts val="300"/>
              </a:spcBef>
              <a:spcAft>
                <a:spcPts val="0"/>
              </a:spcAft>
              <a:buSzPts val="1200"/>
              <a:buChar char="•"/>
              <a:defRPr sz="1200"/>
            </a:lvl1pPr>
            <a:lvl2pPr marL="914400" lvl="1" indent="-304800">
              <a:spcBef>
                <a:spcPts val="300"/>
              </a:spcBef>
              <a:spcAft>
                <a:spcPts val="0"/>
              </a:spcAft>
              <a:buSzPts val="1200"/>
              <a:buChar char="–"/>
              <a:defRPr sz="1200"/>
            </a:lvl2pPr>
            <a:lvl3pPr marL="1371600" lvl="2" indent="-304800">
              <a:spcBef>
                <a:spcPts val="300"/>
              </a:spcBef>
              <a:spcAft>
                <a:spcPts val="0"/>
              </a:spcAft>
              <a:buSzPts val="1200"/>
              <a:buChar char="•"/>
              <a:defRPr sz="1200"/>
            </a:lvl3pPr>
            <a:lvl4pPr marL="1828800" lvl="3" indent="-304800">
              <a:spcBef>
                <a:spcPts val="300"/>
              </a:spcBef>
              <a:spcAft>
                <a:spcPts val="0"/>
              </a:spcAft>
              <a:buSzPts val="1200"/>
              <a:buChar char="–"/>
              <a:defRPr sz="1200"/>
            </a:lvl4pPr>
            <a:lvl5pPr marL="2286000" lvl="4" indent="-304800">
              <a:spcBef>
                <a:spcPts val="300"/>
              </a:spcBef>
              <a:spcAft>
                <a:spcPts val="0"/>
              </a:spcAft>
              <a:buSzPts val="1200"/>
              <a:buChar char="»"/>
              <a:defRPr sz="1200"/>
            </a:lvl5pPr>
            <a:lvl6pPr marL="2743200" lvl="5" indent="-304800">
              <a:spcBef>
                <a:spcPts val="300"/>
              </a:spcBef>
              <a:spcAft>
                <a:spcPts val="0"/>
              </a:spcAft>
              <a:buSzPts val="1200"/>
              <a:buChar char="•"/>
              <a:defRPr sz="1200"/>
            </a:lvl6pPr>
            <a:lvl7pPr marL="3200400" lvl="6" indent="-304800">
              <a:spcBef>
                <a:spcPts val="300"/>
              </a:spcBef>
              <a:spcAft>
                <a:spcPts val="0"/>
              </a:spcAft>
              <a:buSzPts val="1200"/>
              <a:buChar char="•"/>
              <a:defRPr sz="1200"/>
            </a:lvl7pPr>
            <a:lvl8pPr marL="3657600" lvl="7" indent="-304800">
              <a:spcBef>
                <a:spcPts val="300"/>
              </a:spcBef>
              <a:spcAft>
                <a:spcPts val="0"/>
              </a:spcAft>
              <a:buSzPts val="1200"/>
              <a:buChar char="•"/>
              <a:defRPr sz="1200"/>
            </a:lvl8pPr>
            <a:lvl9pPr marL="4114800" lvl="8" indent="-304800">
              <a:spcBef>
                <a:spcPts val="300"/>
              </a:spcBef>
              <a:spcAft>
                <a:spcPts val="0"/>
              </a:spcAft>
              <a:buSzPts val="1200"/>
              <a:buChar char="•"/>
              <a:defRPr sz="1200"/>
            </a:lvl9pPr>
          </a:lstStyle>
          <a:p>
            <a:endParaRPr/>
          </a:p>
        </p:txBody>
      </p:sp>
      <p:sp>
        <p:nvSpPr>
          <p:cNvPr id="140" name="Google Shape;140;p29"/>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41" name="Google Shape;141;p29"/>
          <p:cNvCxnSpPr/>
          <p:nvPr/>
        </p:nvCxnSpPr>
        <p:spPr>
          <a:xfrm rot="10800000" flipH="1">
            <a:off x="435200" y="1305600"/>
            <a:ext cx="2716800" cy="570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ctr" anchorCtr="0">
            <a:noAutofit/>
          </a:bodyPr>
          <a:lstStyle>
            <a:lvl1pPr marR="0" lvl="0" algn="ctr">
              <a:lnSpc>
                <a:spcPct val="100000"/>
              </a:lnSpc>
              <a:spcBef>
                <a:spcPts val="0"/>
              </a:spcBef>
              <a:spcAft>
                <a:spcPts val="0"/>
              </a:spcAft>
              <a:buClr>
                <a:srgbClr val="FFB81D"/>
              </a:buClr>
              <a:buSzPts val="2100"/>
              <a:buFont typeface="Arial"/>
              <a:buNone/>
              <a:defRPr sz="2100" b="1" i="0" u="none" strike="noStrike" cap="none">
                <a:solidFill>
                  <a:srgbClr val="FFB81D"/>
                </a:solidFill>
                <a:latin typeface="Arial"/>
                <a:ea typeface="Arial"/>
                <a:cs typeface="Arial"/>
                <a:sym typeface="Arial"/>
              </a:defRPr>
            </a:lvl1pPr>
            <a:lvl2pPr lvl="1">
              <a:spcBef>
                <a:spcPts val="0"/>
              </a:spcBef>
              <a:spcAft>
                <a:spcPts val="0"/>
              </a:spcAft>
              <a:buSzPts val="1400"/>
              <a:buFont typeface="Arial"/>
              <a:buNone/>
              <a:defRPr sz="1400"/>
            </a:lvl2pPr>
            <a:lvl3pPr lvl="2">
              <a:spcBef>
                <a:spcPts val="0"/>
              </a:spcBef>
              <a:spcAft>
                <a:spcPts val="0"/>
              </a:spcAft>
              <a:buSzPts val="1400"/>
              <a:buFont typeface="Arial"/>
              <a:buNone/>
              <a:defRPr sz="1400"/>
            </a:lvl3pPr>
            <a:lvl4pPr lvl="3">
              <a:spcBef>
                <a:spcPts val="0"/>
              </a:spcBef>
              <a:spcAft>
                <a:spcPts val="0"/>
              </a:spcAft>
              <a:buSzPts val="1400"/>
              <a:buFont typeface="Arial"/>
              <a:buNone/>
              <a:defRPr sz="1400"/>
            </a:lvl4pPr>
            <a:lvl5pPr lvl="4">
              <a:spcBef>
                <a:spcPts val="0"/>
              </a:spcBef>
              <a:spcAft>
                <a:spcPts val="0"/>
              </a:spcAft>
              <a:buSzPts val="1400"/>
              <a:buFont typeface="Arial"/>
              <a:buNone/>
              <a:defRPr sz="1400"/>
            </a:lvl5pPr>
            <a:lvl6pPr lvl="5">
              <a:spcBef>
                <a:spcPts val="0"/>
              </a:spcBef>
              <a:spcAft>
                <a:spcPts val="0"/>
              </a:spcAft>
              <a:buSzPts val="1400"/>
              <a:buFont typeface="Arial"/>
              <a:buNone/>
              <a:defRPr sz="1400"/>
            </a:lvl6pPr>
            <a:lvl7pPr lvl="6">
              <a:spcBef>
                <a:spcPts val="0"/>
              </a:spcBef>
              <a:spcAft>
                <a:spcPts val="0"/>
              </a:spcAft>
              <a:buSzPts val="1400"/>
              <a:buFont typeface="Arial"/>
              <a:buNone/>
              <a:defRPr sz="1400"/>
            </a:lvl7pPr>
            <a:lvl8pPr lvl="7">
              <a:spcBef>
                <a:spcPts val="0"/>
              </a:spcBef>
              <a:spcAft>
                <a:spcPts val="0"/>
              </a:spcAft>
              <a:buSzPts val="1400"/>
              <a:buFont typeface="Arial"/>
              <a:buNone/>
              <a:defRPr sz="1400"/>
            </a:lvl8pPr>
            <a:lvl9pPr lvl="8">
              <a:spcBef>
                <a:spcPts val="0"/>
              </a:spcBef>
              <a:spcAft>
                <a:spcPts val="0"/>
              </a:spcAft>
              <a:buSzPts val="1400"/>
              <a:buFont typeface="Arial"/>
              <a:buNone/>
              <a:defRPr sz="1400"/>
            </a:lvl9pPr>
          </a:lstStyle>
          <a:p>
            <a:endParaRPr/>
          </a:p>
        </p:txBody>
      </p:sp>
      <p:sp>
        <p:nvSpPr>
          <p:cNvPr id="98" name="Google Shape;98;p20"/>
          <p:cNvSpPr txBox="1">
            <a:spLocks noGrp="1"/>
          </p:cNvSpPr>
          <p:nvPr>
            <p:ph type="body" idx="1"/>
          </p:nvPr>
        </p:nvSpPr>
        <p:spPr>
          <a:xfrm>
            <a:off x="457200" y="1200151"/>
            <a:ext cx="8229600" cy="3394500"/>
          </a:xfrm>
          <a:prstGeom prst="rect">
            <a:avLst/>
          </a:prstGeom>
          <a:noFill/>
          <a:ln>
            <a:noFill/>
          </a:ln>
        </p:spPr>
        <p:txBody>
          <a:bodyPr spcFirstLastPara="1" wrap="square" lIns="68575" tIns="68575" rIns="68575" bIns="68575" anchor="t" anchorCtr="0">
            <a:noAutofit/>
          </a:bodyPr>
          <a:lstStyle>
            <a:lvl1pPr marL="457200" marR="0" lvl="0"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1pPr>
            <a:lvl2pPr marL="914400" marR="0" lvl="1"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2pPr>
            <a:lvl3pPr marL="1371600" marR="0" lvl="2"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3pPr>
            <a:lvl4pPr marL="1828800" marR="0" lvl="3"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4pPr>
            <a:lvl5pPr marL="2286000" marR="0" lvl="4" indent="-317500" algn="l">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Verdana"/>
                <a:ea typeface="Verdana"/>
                <a:cs typeface="Verdana"/>
                <a:sym typeface="Verdana"/>
              </a:defRPr>
            </a:lvl9pPr>
          </a:lstStyle>
          <a:p>
            <a:endParaRPr/>
          </a:p>
        </p:txBody>
      </p:sp>
      <p:sp>
        <p:nvSpPr>
          <p:cNvPr id="99" name="Google Shape;99;p20"/>
          <p:cNvSpPr txBox="1">
            <a:spLocks noGrp="1"/>
          </p:cNvSpPr>
          <p:nvPr>
            <p:ph type="dt" idx="10"/>
          </p:nvPr>
        </p:nvSpPr>
        <p:spPr>
          <a:xfrm>
            <a:off x="457201" y="4767263"/>
            <a:ext cx="1837200" cy="2739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5B6770"/>
              </a:buClr>
              <a:buSzPts val="800"/>
              <a:buFont typeface="Arial"/>
              <a:buNone/>
              <a:defRPr sz="800" b="0" i="0" u="none" strike="noStrike" cap="none">
                <a:solidFill>
                  <a:srgbClr val="5B6770"/>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9pPr>
          </a:lstStyle>
          <a:p>
            <a:endParaRPr/>
          </a:p>
        </p:txBody>
      </p:sp>
      <p:sp>
        <p:nvSpPr>
          <p:cNvPr id="100" name="Google Shape;100;p20"/>
          <p:cNvSpPr txBox="1">
            <a:spLocks noGrp="1"/>
          </p:cNvSpPr>
          <p:nvPr>
            <p:ph type="ftr" idx="11"/>
          </p:nvPr>
        </p:nvSpPr>
        <p:spPr>
          <a:xfrm>
            <a:off x="2514600" y="4767263"/>
            <a:ext cx="4114800" cy="273900"/>
          </a:xfrm>
          <a:prstGeom prst="rect">
            <a:avLst/>
          </a:prstGeom>
          <a:solidFill>
            <a:schemeClr val="lt1"/>
          </a:solidFill>
          <a:ln>
            <a:noFill/>
          </a:ln>
        </p:spPr>
        <p:txBody>
          <a:bodyPr spcFirstLastPara="1" wrap="square" lIns="68575" tIns="68575" rIns="68575" bIns="68575" anchor="ctr" anchorCtr="0">
            <a:noAutofit/>
          </a:bodyPr>
          <a:lstStyle>
            <a:lvl1pPr marR="0" lvl="0" algn="ctr">
              <a:lnSpc>
                <a:spcPct val="100000"/>
              </a:lnSpc>
              <a:spcBef>
                <a:spcPts val="0"/>
              </a:spcBef>
              <a:spcAft>
                <a:spcPts val="0"/>
              </a:spcAft>
              <a:buClr>
                <a:srgbClr val="888888"/>
              </a:buClr>
              <a:buSzPts val="800"/>
              <a:buFont typeface="Arial"/>
              <a:buNone/>
              <a:defRPr sz="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2pPr>
            <a:lvl3pPr marR="0" lvl="2"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3pPr>
            <a:lvl4pPr marR="0" lvl="3"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4pPr>
            <a:lvl5pPr marR="0" lvl="4"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5pPr>
            <a:lvl6pPr marR="0" lvl="5"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6pPr>
            <a:lvl7pPr marR="0" lvl="6"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7pPr>
            <a:lvl8pPr marR="0" lvl="7"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8pPr>
            <a:lvl9pPr marR="0" lvl="8" algn="l">
              <a:lnSpc>
                <a:spcPct val="100000"/>
              </a:lnSpc>
              <a:spcBef>
                <a:spcPts val="0"/>
              </a:spcBef>
              <a:spcAft>
                <a:spcPts val="0"/>
              </a:spcAft>
              <a:buClr>
                <a:schemeClr val="dk1"/>
              </a:buClr>
              <a:buSzPts val="1400"/>
              <a:buFont typeface="Verdana"/>
              <a:buNone/>
              <a:defRPr sz="1400" b="0" i="0" u="none" strike="noStrike" cap="none">
                <a:solidFill>
                  <a:schemeClr val="dk1"/>
                </a:solidFill>
                <a:latin typeface="Verdana"/>
                <a:ea typeface="Verdana"/>
                <a:cs typeface="Verdana"/>
                <a:sym typeface="Verdana"/>
              </a:defRPr>
            </a:lvl9pPr>
          </a:lstStyle>
          <a:p>
            <a:endParaRPr/>
          </a:p>
        </p:txBody>
      </p:sp>
      <p:sp>
        <p:nvSpPr>
          <p:cNvPr id="101" name="Google Shape;101;p20"/>
          <p:cNvSpPr txBox="1">
            <a:spLocks noGrp="1"/>
          </p:cNvSpPr>
          <p:nvPr>
            <p:ph type="sldNum" idx="12"/>
          </p:nvPr>
        </p:nvSpPr>
        <p:spPr>
          <a:xfrm>
            <a:off x="6866464" y="4767263"/>
            <a:ext cx="1820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1pPr>
            <a:lvl2pPr marL="0" marR="0" lvl="1"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2pPr>
            <a:lvl3pPr marL="0" marR="0" lvl="2"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3pPr>
            <a:lvl4pPr marL="0" marR="0" lvl="3"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4pPr>
            <a:lvl5pPr marL="0" marR="0" lvl="4"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5pPr>
            <a:lvl6pPr marL="0" marR="0" lvl="5"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6pPr>
            <a:lvl7pPr marL="0" marR="0" lvl="6"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7pPr>
            <a:lvl8pPr marL="0" marR="0" lvl="7"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8pPr>
            <a:lvl9pPr marL="0" marR="0" lvl="8" indent="0" algn="r">
              <a:lnSpc>
                <a:spcPct val="100000"/>
              </a:lnSpc>
              <a:spcBef>
                <a:spcPts val="0"/>
              </a:spcBef>
              <a:spcAft>
                <a:spcPts val="0"/>
              </a:spcAft>
              <a:buClr>
                <a:srgbClr val="5B6770"/>
              </a:buClr>
              <a:buSzPts val="200"/>
              <a:buFont typeface="Arial"/>
              <a:buNone/>
              <a:defRPr sz="800" b="0" i="0" u="none" strike="noStrike" cap="none">
                <a:solidFill>
                  <a:srgbClr val="5B677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hcd.ca.gov/policy-and-research/accessory-dwelling-unitshttps:/www.hcd.ca.gov/policy-and-research/accessory-dwelling-units"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hcd.ca.gov/policy-research/docs/sb-35-guidelines-update-final.pdf"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s://ternercenter.berkeley.edu/wp-content/uploads/2023/08/Terner-Center-SB-35-Paper-August-2023-Final.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chpc.net/california-meeting-needs-of-low-income-renters/"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ppic.org/blog/californias-renters/"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30" descr="TernerLogoPPT.png"/>
          <p:cNvPicPr preferRelativeResize="0"/>
          <p:nvPr/>
        </p:nvPicPr>
        <p:blipFill rotWithShape="1">
          <a:blip r:embed="rId3">
            <a:alphaModFix/>
          </a:blip>
          <a:srcRect/>
          <a:stretch/>
        </p:blipFill>
        <p:spPr>
          <a:xfrm>
            <a:off x="5497176" y="290325"/>
            <a:ext cx="2041076" cy="1673124"/>
          </a:xfrm>
          <a:prstGeom prst="rect">
            <a:avLst/>
          </a:prstGeom>
          <a:noFill/>
          <a:ln>
            <a:noFill/>
          </a:ln>
        </p:spPr>
      </p:pic>
      <p:sp>
        <p:nvSpPr>
          <p:cNvPr id="148" name="Google Shape;148;p30"/>
          <p:cNvSpPr txBox="1"/>
          <p:nvPr/>
        </p:nvSpPr>
        <p:spPr>
          <a:xfrm>
            <a:off x="1395803" y="2571744"/>
            <a:ext cx="7550100" cy="334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a:solidFill>
                  <a:schemeClr val="dk2"/>
                </a:solidFill>
                <a:highlight>
                  <a:srgbClr val="FFFFFF"/>
                </a:highlight>
                <a:latin typeface="Georgia"/>
                <a:ea typeface="Georgia"/>
                <a:cs typeface="Georgia"/>
                <a:sym typeface="Georgia"/>
              </a:rPr>
              <a:t>California’s Housing Crisis: Context and Urgency</a:t>
            </a:r>
            <a:endParaRPr sz="2000" b="0" i="0" u="none" strike="noStrike" cap="none">
              <a:solidFill>
                <a:schemeClr val="dk2"/>
              </a:solidFill>
              <a:highlight>
                <a:srgbClr val="FFFFFF"/>
              </a:highlight>
              <a:latin typeface="Georgia"/>
              <a:ea typeface="Georgia"/>
              <a:cs typeface="Georgia"/>
              <a:sym typeface="Georgia"/>
            </a:endParaRPr>
          </a:p>
          <a:p>
            <a:pPr marL="0" marR="0" lvl="0" indent="0" algn="l" rtl="0">
              <a:lnSpc>
                <a:spcPct val="100000"/>
              </a:lnSpc>
              <a:spcBef>
                <a:spcPts val="0"/>
              </a:spcBef>
              <a:spcAft>
                <a:spcPts val="0"/>
              </a:spcAft>
              <a:buClr>
                <a:schemeClr val="accent1"/>
              </a:buClr>
              <a:buSzPts val="2100"/>
              <a:buFont typeface="Georgia"/>
              <a:buNone/>
            </a:pPr>
            <a:r>
              <a:rPr lang="en" sz="1900">
                <a:solidFill>
                  <a:schemeClr val="dk2"/>
                </a:solidFill>
                <a:highlight>
                  <a:srgbClr val="FFFFFF"/>
                </a:highlight>
                <a:latin typeface="Georgia"/>
                <a:ea typeface="Georgia"/>
                <a:cs typeface="Georgia"/>
                <a:sym typeface="Georgia"/>
              </a:rPr>
              <a:t>Informational Hearing on State Housing Production Legislation: Actions, Outcomes, and Opportunities</a:t>
            </a:r>
            <a:endParaRPr sz="1900" b="0" i="0" u="none" strike="noStrike" cap="none">
              <a:solidFill>
                <a:schemeClr val="dk2"/>
              </a:solidFill>
              <a:highlight>
                <a:srgbClr val="FFFFFF"/>
              </a:highlight>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highlight>
                <a:srgbClr val="FFFFFF"/>
              </a:highlight>
              <a:latin typeface="Georgia"/>
              <a:ea typeface="Georgia"/>
              <a:cs typeface="Georgia"/>
              <a:sym typeface="Georgia"/>
            </a:endParaRPr>
          </a:p>
          <a:p>
            <a:pPr marL="0" marR="0" lvl="0" indent="0" algn="l" rtl="0">
              <a:lnSpc>
                <a:spcPct val="100000"/>
              </a:lnSpc>
              <a:spcBef>
                <a:spcPts val="0"/>
              </a:spcBef>
              <a:spcAft>
                <a:spcPts val="0"/>
              </a:spcAft>
              <a:buClr>
                <a:schemeClr val="accent1"/>
              </a:buClr>
              <a:buSzPts val="1500"/>
              <a:buFont typeface="Georgia"/>
              <a:buNone/>
            </a:pPr>
            <a:r>
              <a:rPr lang="en" sz="1500" b="1" i="0" u="none" strike="noStrike" cap="none">
                <a:solidFill>
                  <a:schemeClr val="dk2"/>
                </a:solidFill>
                <a:highlight>
                  <a:srgbClr val="FFFFFF"/>
                </a:highlight>
                <a:latin typeface="Georgia"/>
                <a:ea typeface="Georgia"/>
                <a:cs typeface="Georgia"/>
                <a:sym typeface="Georgia"/>
              </a:rPr>
              <a:t>Ben Metcalf	</a:t>
            </a:r>
            <a:br>
              <a:rPr lang="en" sz="1500" b="1" i="0" u="none" strike="noStrike" cap="none">
                <a:solidFill>
                  <a:schemeClr val="dk2"/>
                </a:solidFill>
                <a:highlight>
                  <a:srgbClr val="FFFFFF"/>
                </a:highlight>
                <a:latin typeface="Georgia"/>
                <a:ea typeface="Georgia"/>
                <a:cs typeface="Georgia"/>
                <a:sym typeface="Georgia"/>
              </a:rPr>
            </a:br>
            <a:r>
              <a:rPr lang="en" sz="1500" b="0" i="0" u="none" strike="noStrike" cap="none">
                <a:solidFill>
                  <a:schemeClr val="dk2"/>
                </a:solidFill>
                <a:highlight>
                  <a:srgbClr val="FFFFFF"/>
                </a:highlight>
                <a:latin typeface="Georgia"/>
                <a:ea typeface="Georgia"/>
                <a:cs typeface="Georgia"/>
                <a:sym typeface="Georgia"/>
              </a:rPr>
              <a:t>Managing Director, </a:t>
            </a:r>
            <a:r>
              <a:rPr lang="en" sz="1500">
                <a:solidFill>
                  <a:schemeClr val="dk2"/>
                </a:solidFill>
                <a:highlight>
                  <a:srgbClr val="FFFFFF"/>
                </a:highlight>
                <a:latin typeface="Georgia"/>
                <a:ea typeface="Georgia"/>
                <a:cs typeface="Georgia"/>
                <a:sym typeface="Georgia"/>
              </a:rPr>
              <a:t>Terner Center for Housing Innovation at UC Berkeley</a:t>
            </a:r>
            <a:endParaRPr sz="1500" b="1" i="0" u="none" strike="noStrike" cap="none">
              <a:solidFill>
                <a:schemeClr val="dk2"/>
              </a:solidFill>
              <a:highlight>
                <a:srgbClr val="FFFFFF"/>
              </a:highlight>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chemeClr val="dk2"/>
              </a:solidFill>
              <a:highlight>
                <a:srgbClr val="FFFFFF"/>
              </a:highlight>
              <a:latin typeface="Georgia"/>
              <a:ea typeface="Georgia"/>
              <a:cs typeface="Georgia"/>
              <a:sym typeface="Georgia"/>
            </a:endParaRPr>
          </a:p>
          <a:p>
            <a:pPr marL="0" marR="0" lvl="0" indent="0" algn="l" rtl="0">
              <a:lnSpc>
                <a:spcPct val="100000"/>
              </a:lnSpc>
              <a:spcBef>
                <a:spcPts val="0"/>
              </a:spcBef>
              <a:spcAft>
                <a:spcPts val="0"/>
              </a:spcAft>
              <a:buClr>
                <a:srgbClr val="5D6770"/>
              </a:buClr>
              <a:buSzPts val="400"/>
              <a:buFont typeface="Georgia"/>
              <a:buNone/>
            </a:pPr>
            <a:r>
              <a:rPr lang="en" sz="1500">
                <a:solidFill>
                  <a:schemeClr val="dk2"/>
                </a:solidFill>
                <a:highlight>
                  <a:srgbClr val="FFFFFF"/>
                </a:highlight>
                <a:latin typeface="Georgia"/>
                <a:ea typeface="Georgia"/>
                <a:cs typeface="Georgia"/>
                <a:sym typeface="Georgia"/>
              </a:rPr>
              <a:t>February 12, 2025</a:t>
            </a:r>
            <a:endParaRPr sz="1100" b="0" i="0" u="none" strike="noStrike" cap="none">
              <a:solidFill>
                <a:schemeClr val="dk2"/>
              </a:solidFill>
              <a:highlight>
                <a:srgbClr val="FFFFFF"/>
              </a:highlight>
              <a:latin typeface="Georgia"/>
              <a:ea typeface="Georgia"/>
              <a:cs typeface="Georgia"/>
              <a:sym typeface="Georgia"/>
            </a:endParaRPr>
          </a:p>
        </p:txBody>
      </p:sp>
      <p:pic>
        <p:nvPicPr>
          <p:cNvPr id="149" name="Google Shape;149;p30"/>
          <p:cNvPicPr preferRelativeResize="0"/>
          <p:nvPr/>
        </p:nvPicPr>
        <p:blipFill rotWithShape="1">
          <a:blip r:embed="rId4">
            <a:alphaModFix/>
          </a:blip>
          <a:srcRect l="43125" t="16152" r="46352" b="15921"/>
          <a:stretch/>
        </p:blipFill>
        <p:spPr>
          <a:xfrm>
            <a:off x="0" y="74494"/>
            <a:ext cx="1395802" cy="5069007"/>
          </a:xfrm>
          <a:prstGeom prst="rect">
            <a:avLst/>
          </a:prstGeom>
          <a:noFill/>
          <a:ln>
            <a:noFill/>
          </a:ln>
        </p:spPr>
      </p:pic>
      <p:pic>
        <p:nvPicPr>
          <p:cNvPr id="150" name="Google Shape;150;p30"/>
          <p:cNvPicPr preferRelativeResize="0"/>
          <p:nvPr/>
        </p:nvPicPr>
        <p:blipFill rotWithShape="1">
          <a:blip r:embed="rId5">
            <a:alphaModFix/>
          </a:blip>
          <a:srcRect/>
          <a:stretch/>
        </p:blipFill>
        <p:spPr>
          <a:xfrm>
            <a:off x="1395800" y="2360575"/>
            <a:ext cx="6621525" cy="96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pSp>
        <p:nvGrpSpPr>
          <p:cNvPr id="248" name="Google Shape;248;p39"/>
          <p:cNvGrpSpPr/>
          <p:nvPr/>
        </p:nvGrpSpPr>
        <p:grpSpPr>
          <a:xfrm>
            <a:off x="-9119" y="821575"/>
            <a:ext cx="8639323" cy="70258"/>
            <a:chOff x="-101019" y="3329073"/>
            <a:chExt cx="8635869" cy="71400"/>
          </a:xfrm>
        </p:grpSpPr>
        <p:cxnSp>
          <p:nvCxnSpPr>
            <p:cNvPr id="249" name="Google Shape;249;p39"/>
            <p:cNvCxnSpPr/>
            <p:nvPr/>
          </p:nvCxnSpPr>
          <p:spPr>
            <a:xfrm>
              <a:off x="-101019" y="3362341"/>
              <a:ext cx="8572500" cy="0"/>
            </a:xfrm>
            <a:prstGeom prst="straightConnector1">
              <a:avLst/>
            </a:prstGeom>
            <a:noFill/>
            <a:ln w="25400" cap="flat" cmpd="sng">
              <a:solidFill>
                <a:srgbClr val="FFC52F"/>
              </a:solidFill>
              <a:prstDash val="solid"/>
              <a:round/>
              <a:headEnd type="none" w="sm" len="sm"/>
              <a:tailEnd type="none" w="sm" len="sm"/>
            </a:ln>
          </p:spPr>
        </p:cxnSp>
        <p:sp>
          <p:nvSpPr>
            <p:cNvPr id="250" name="Google Shape;250;p39"/>
            <p:cNvSpPr/>
            <p:nvPr/>
          </p:nvSpPr>
          <p:spPr>
            <a:xfrm>
              <a:off x="8463450" y="3329073"/>
              <a:ext cx="71400" cy="71400"/>
            </a:xfrm>
            <a:prstGeom prst="ellipse">
              <a:avLst/>
            </a:prstGeom>
            <a:noFill/>
            <a:ln w="19050" cap="flat" cmpd="sng">
              <a:solidFill>
                <a:srgbClr val="FFC52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Calibri"/>
                <a:ea typeface="Calibri"/>
                <a:cs typeface="Calibri"/>
                <a:sym typeface="Calibri"/>
              </a:endParaRPr>
            </a:p>
          </p:txBody>
        </p:sp>
      </p:grpSp>
      <p:sp>
        <p:nvSpPr>
          <p:cNvPr id="251" name="Google Shape;251;p39"/>
          <p:cNvSpPr txBox="1"/>
          <p:nvPr/>
        </p:nvSpPr>
        <p:spPr>
          <a:xfrm>
            <a:off x="0" y="4903022"/>
            <a:ext cx="5556300" cy="1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770"/>
              </a:buClr>
              <a:buSzPts val="250"/>
              <a:buFont typeface="Arial"/>
              <a:buNone/>
            </a:pPr>
            <a:r>
              <a:rPr lang="en" sz="1000" b="0" i="0" u="none" strike="noStrike" cap="none">
                <a:solidFill>
                  <a:srgbClr val="5D6770"/>
                </a:solidFill>
                <a:latin typeface="Georgia"/>
                <a:ea typeface="Georgia"/>
                <a:cs typeface="Georgia"/>
                <a:sym typeface="Georgia"/>
              </a:rPr>
              <a:t>TERNER CENTER FOR HOUSING INNOVATION </a:t>
            </a:r>
            <a:r>
              <a:rPr lang="en" sz="1000" b="0" i="0" u="none" strike="noStrike" cap="none">
                <a:solidFill>
                  <a:srgbClr val="FFC52F"/>
                </a:solidFill>
                <a:latin typeface="Georgia"/>
                <a:ea typeface="Georgia"/>
                <a:cs typeface="Georgia"/>
                <a:sym typeface="Georgia"/>
              </a:rPr>
              <a:t>UC BERKELEY</a:t>
            </a:r>
            <a:endParaRPr sz="1400" b="0" i="0" u="none" strike="noStrike" cap="none">
              <a:solidFill>
                <a:srgbClr val="000000"/>
              </a:solidFill>
              <a:latin typeface="Georgia"/>
              <a:ea typeface="Georgia"/>
              <a:cs typeface="Georgia"/>
              <a:sym typeface="Georgia"/>
            </a:endParaRPr>
          </a:p>
        </p:txBody>
      </p:sp>
      <p:sp>
        <p:nvSpPr>
          <p:cNvPr id="252" name="Google Shape;252;p39"/>
          <p:cNvSpPr txBox="1"/>
          <p:nvPr/>
        </p:nvSpPr>
        <p:spPr>
          <a:xfrm>
            <a:off x="2094200" y="4827275"/>
            <a:ext cx="42300" cy="12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53" name="Google Shape;253;p39"/>
          <p:cNvSpPr txBox="1"/>
          <p:nvPr/>
        </p:nvSpPr>
        <p:spPr>
          <a:xfrm>
            <a:off x="207525" y="66373"/>
            <a:ext cx="8481600" cy="45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a:solidFill>
                  <a:srgbClr val="666666"/>
                </a:solidFill>
                <a:latin typeface="Georgia"/>
                <a:ea typeface="Georgia"/>
                <a:cs typeface="Georgia"/>
                <a:sym typeface="Georgia"/>
              </a:rPr>
              <a:t>N</a:t>
            </a:r>
            <a:r>
              <a:rPr lang="en" sz="2120" b="1">
                <a:solidFill>
                  <a:srgbClr val="5B6770"/>
                </a:solidFill>
                <a:latin typeface="Georgia"/>
                <a:ea typeface="Georgia"/>
                <a:cs typeface="Georgia"/>
                <a:sym typeface="Georgia"/>
              </a:rPr>
              <a:t>ew entry-level housing stock tends to be sold at higher price points.</a:t>
            </a:r>
            <a:endParaRPr sz="2100" b="1" i="0" u="none" strike="noStrike" cap="none">
              <a:solidFill>
                <a:srgbClr val="666666"/>
              </a:solidFill>
              <a:latin typeface="Georgia"/>
              <a:ea typeface="Georgia"/>
              <a:cs typeface="Georgia"/>
              <a:sym typeface="Georgia"/>
            </a:endParaRPr>
          </a:p>
        </p:txBody>
      </p:sp>
      <p:sp>
        <p:nvSpPr>
          <p:cNvPr id="254" name="Google Shape;254;p39"/>
          <p:cNvSpPr/>
          <p:nvPr/>
        </p:nvSpPr>
        <p:spPr>
          <a:xfrm>
            <a:off x="3404970" y="4605908"/>
            <a:ext cx="56625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i="0" u="none" strike="noStrike" cap="none" dirty="0">
                <a:solidFill>
                  <a:schemeClr val="dk2"/>
                </a:solidFill>
                <a:latin typeface="Georgia"/>
                <a:ea typeface="Georgia"/>
                <a:cs typeface="Georgia"/>
                <a:sym typeface="Georgia"/>
              </a:rPr>
              <a:t>Source: Zillow House Value Index (ZHVI). </a:t>
            </a:r>
            <a:br>
              <a:rPr lang="en" sz="900" i="0" u="none" strike="noStrike" cap="none" dirty="0">
                <a:solidFill>
                  <a:schemeClr val="dk2"/>
                </a:solidFill>
                <a:latin typeface="Georgia"/>
                <a:ea typeface="Georgia"/>
                <a:cs typeface="Georgia"/>
                <a:sym typeface="Georgia"/>
              </a:rPr>
            </a:br>
            <a:r>
              <a:rPr lang="en" sz="900" i="0" u="none" strike="noStrike" cap="none" dirty="0">
                <a:solidFill>
                  <a:schemeClr val="dk2"/>
                </a:solidFill>
                <a:latin typeface="Georgia"/>
                <a:ea typeface="Georgia"/>
                <a:cs typeface="Georgia"/>
                <a:sym typeface="Georgia"/>
              </a:rPr>
              <a:t>Entry</a:t>
            </a:r>
            <a:r>
              <a:rPr lang="en" sz="900" dirty="0">
                <a:solidFill>
                  <a:schemeClr val="dk2"/>
                </a:solidFill>
                <a:latin typeface="Georgia"/>
                <a:ea typeface="Georgia"/>
                <a:cs typeface="Georgia"/>
                <a:sym typeface="Georgia"/>
              </a:rPr>
              <a:t>-</a:t>
            </a:r>
            <a:r>
              <a:rPr lang="en" sz="900" i="0" u="none" strike="noStrike" cap="none" dirty="0">
                <a:solidFill>
                  <a:schemeClr val="dk2"/>
                </a:solidFill>
                <a:latin typeface="Georgia"/>
                <a:ea typeface="Georgia"/>
                <a:cs typeface="Georgia"/>
                <a:sym typeface="Georgia"/>
              </a:rPr>
              <a:t>level homes are defined as those comprising </a:t>
            </a:r>
            <a:br>
              <a:rPr lang="en" sz="900" i="0" u="none" strike="noStrike" cap="none" dirty="0">
                <a:solidFill>
                  <a:schemeClr val="dk2"/>
                </a:solidFill>
                <a:latin typeface="Georgia"/>
                <a:ea typeface="Georgia"/>
                <a:cs typeface="Georgia"/>
                <a:sym typeface="Georgia"/>
              </a:rPr>
            </a:br>
            <a:r>
              <a:rPr lang="en" sz="900" i="0" u="none" strike="noStrike" cap="none" dirty="0">
                <a:solidFill>
                  <a:schemeClr val="dk2"/>
                </a:solidFill>
                <a:latin typeface="Georgia"/>
                <a:ea typeface="Georgia"/>
                <a:cs typeface="Georgia"/>
                <a:sym typeface="Georgia"/>
              </a:rPr>
              <a:t>the bottom third of house prices in the metro area.</a:t>
            </a:r>
            <a:endParaRPr sz="900" i="0" u="none" strike="noStrike" cap="none" dirty="0">
              <a:solidFill>
                <a:schemeClr val="dk2"/>
              </a:solidFill>
              <a:latin typeface="Georgia"/>
              <a:ea typeface="Georgia"/>
              <a:cs typeface="Georgia"/>
              <a:sym typeface="Georgia"/>
            </a:endParaRPr>
          </a:p>
        </p:txBody>
      </p:sp>
      <p:pic>
        <p:nvPicPr>
          <p:cNvPr id="255" name="Google Shape;255;p39"/>
          <p:cNvPicPr preferRelativeResize="0"/>
          <p:nvPr/>
        </p:nvPicPr>
        <p:blipFill>
          <a:blip r:embed="rId3">
            <a:alphaModFix/>
          </a:blip>
          <a:stretch>
            <a:fillRect/>
          </a:stretch>
        </p:blipFill>
        <p:spPr>
          <a:xfrm>
            <a:off x="1784738" y="1044233"/>
            <a:ext cx="5574513" cy="33370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261" name="Google Shape;261;p40"/>
          <p:cNvGrpSpPr/>
          <p:nvPr/>
        </p:nvGrpSpPr>
        <p:grpSpPr>
          <a:xfrm>
            <a:off x="6" y="791095"/>
            <a:ext cx="8639323" cy="70258"/>
            <a:chOff x="-101019" y="3329073"/>
            <a:chExt cx="8635869" cy="71400"/>
          </a:xfrm>
        </p:grpSpPr>
        <p:cxnSp>
          <p:nvCxnSpPr>
            <p:cNvPr id="262" name="Google Shape;262;p40"/>
            <p:cNvCxnSpPr/>
            <p:nvPr/>
          </p:nvCxnSpPr>
          <p:spPr>
            <a:xfrm>
              <a:off x="-101019" y="3362341"/>
              <a:ext cx="8572500" cy="0"/>
            </a:xfrm>
            <a:prstGeom prst="straightConnector1">
              <a:avLst/>
            </a:prstGeom>
            <a:noFill/>
            <a:ln w="25400" cap="flat" cmpd="sng">
              <a:solidFill>
                <a:srgbClr val="FFC52F"/>
              </a:solidFill>
              <a:prstDash val="solid"/>
              <a:round/>
              <a:headEnd type="none" w="sm" len="sm"/>
              <a:tailEnd type="none" w="sm" len="sm"/>
            </a:ln>
          </p:spPr>
        </p:cxnSp>
        <p:sp>
          <p:nvSpPr>
            <p:cNvPr id="263" name="Google Shape;263;p40"/>
            <p:cNvSpPr/>
            <p:nvPr/>
          </p:nvSpPr>
          <p:spPr>
            <a:xfrm>
              <a:off x="8463450" y="3329073"/>
              <a:ext cx="71400" cy="71400"/>
            </a:xfrm>
            <a:prstGeom prst="ellipse">
              <a:avLst/>
            </a:prstGeom>
            <a:noFill/>
            <a:ln w="19050" cap="flat" cmpd="sng">
              <a:solidFill>
                <a:srgbClr val="FFC52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Calibri"/>
                <a:ea typeface="Calibri"/>
                <a:cs typeface="Calibri"/>
                <a:sym typeface="Calibri"/>
              </a:endParaRPr>
            </a:p>
          </p:txBody>
        </p:sp>
      </p:grpSp>
      <p:sp>
        <p:nvSpPr>
          <p:cNvPr id="264" name="Google Shape;264;p40"/>
          <p:cNvSpPr txBox="1"/>
          <p:nvPr/>
        </p:nvSpPr>
        <p:spPr>
          <a:xfrm>
            <a:off x="2094200" y="4827275"/>
            <a:ext cx="42300" cy="12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65" name="Google Shape;265;p40"/>
          <p:cNvSpPr txBox="1"/>
          <p:nvPr/>
        </p:nvSpPr>
        <p:spPr>
          <a:xfrm>
            <a:off x="206025" y="59625"/>
            <a:ext cx="8132700" cy="45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120" b="1">
                <a:solidFill>
                  <a:srgbClr val="5B6770"/>
                </a:solidFill>
                <a:highlight>
                  <a:srgbClr val="FFFFFF"/>
                </a:highlight>
                <a:latin typeface="Georgia"/>
                <a:ea typeface="Georgia"/>
                <a:cs typeface="Georgia"/>
                <a:sym typeface="Georgia"/>
              </a:rPr>
              <a:t>Homes Affordable to Middle-Income Households, </a:t>
            </a:r>
            <a:br>
              <a:rPr lang="en" sz="2120" b="1">
                <a:solidFill>
                  <a:srgbClr val="5B6770"/>
                </a:solidFill>
                <a:highlight>
                  <a:srgbClr val="FFFFFF"/>
                </a:highlight>
                <a:latin typeface="Georgia"/>
                <a:ea typeface="Georgia"/>
                <a:cs typeface="Georgia"/>
                <a:sym typeface="Georgia"/>
              </a:rPr>
            </a:br>
            <a:r>
              <a:rPr lang="en" sz="2120" b="1">
                <a:solidFill>
                  <a:srgbClr val="5B6770"/>
                </a:solidFill>
                <a:highlight>
                  <a:srgbClr val="FFFFFF"/>
                </a:highlight>
                <a:latin typeface="Georgia"/>
                <a:ea typeface="Georgia"/>
                <a:cs typeface="Georgia"/>
                <a:sym typeface="Georgia"/>
              </a:rPr>
              <a:t>2010 vs. 2023</a:t>
            </a:r>
            <a:endParaRPr sz="1800" b="1" i="0" u="none" strike="noStrike" cap="none">
              <a:solidFill>
                <a:srgbClr val="666666"/>
              </a:solidFill>
              <a:highlight>
                <a:srgbClr val="FFFFFF"/>
              </a:highlight>
              <a:latin typeface="Georgia"/>
              <a:ea typeface="Georgia"/>
              <a:cs typeface="Georgia"/>
              <a:sym typeface="Georgia"/>
            </a:endParaRPr>
          </a:p>
        </p:txBody>
      </p:sp>
      <p:sp>
        <p:nvSpPr>
          <p:cNvPr id="266" name="Google Shape;266;p40"/>
          <p:cNvSpPr txBox="1"/>
          <p:nvPr/>
        </p:nvSpPr>
        <p:spPr>
          <a:xfrm>
            <a:off x="0" y="4903022"/>
            <a:ext cx="5556300" cy="1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770"/>
              </a:buClr>
              <a:buSzPts val="250"/>
              <a:buFont typeface="Arial"/>
              <a:buNone/>
            </a:pPr>
            <a:r>
              <a:rPr lang="en" sz="1000" b="0" i="0" u="none" strike="noStrike" cap="none">
                <a:solidFill>
                  <a:srgbClr val="5D6770"/>
                </a:solidFill>
                <a:latin typeface="Georgia"/>
                <a:ea typeface="Georgia"/>
                <a:cs typeface="Georgia"/>
                <a:sym typeface="Georgia"/>
              </a:rPr>
              <a:t>TERNER CENTER FOR HOUSING INNOVATION </a:t>
            </a:r>
            <a:r>
              <a:rPr lang="en" sz="1000" b="0" i="0" u="none" strike="noStrike" cap="none">
                <a:solidFill>
                  <a:srgbClr val="FFC52F"/>
                </a:solidFill>
                <a:latin typeface="Georgia"/>
                <a:ea typeface="Georgia"/>
                <a:cs typeface="Georgia"/>
                <a:sym typeface="Georgia"/>
              </a:rPr>
              <a:t>UC BERKELEY</a:t>
            </a:r>
            <a:endParaRPr sz="1400" b="0" i="0" u="none" strike="noStrike" cap="none">
              <a:solidFill>
                <a:srgbClr val="000000"/>
              </a:solidFill>
              <a:latin typeface="Georgia"/>
              <a:ea typeface="Georgia"/>
              <a:cs typeface="Georgia"/>
              <a:sym typeface="Georgia"/>
            </a:endParaRPr>
          </a:p>
        </p:txBody>
      </p:sp>
      <p:sp>
        <p:nvSpPr>
          <p:cNvPr id="267" name="Google Shape;267;p40"/>
          <p:cNvSpPr txBox="1"/>
          <p:nvPr/>
        </p:nvSpPr>
        <p:spPr>
          <a:xfrm>
            <a:off x="868425" y="4196755"/>
            <a:ext cx="8207100" cy="822000"/>
          </a:xfrm>
          <a:prstGeom prst="rect">
            <a:avLst/>
          </a:prstGeom>
          <a:noFill/>
          <a:ln>
            <a:noFill/>
          </a:ln>
        </p:spPr>
        <p:txBody>
          <a:bodyPr spcFirstLastPara="1" wrap="square" lIns="91425" tIns="91425" rIns="91425" bIns="91425" anchor="t" anchorCtr="0">
            <a:spAutoFit/>
          </a:bodyPr>
          <a:lstStyle/>
          <a:p>
            <a:pPr marL="0" lvl="0" indent="0" algn="l" rtl="0">
              <a:lnSpc>
                <a:spcPct val="107000"/>
              </a:lnSpc>
              <a:spcBef>
                <a:spcPts val="1200"/>
              </a:spcBef>
              <a:spcAft>
                <a:spcPts val="0"/>
              </a:spcAft>
              <a:buClr>
                <a:schemeClr val="dk1"/>
              </a:buClr>
              <a:buSzPts val="1000"/>
              <a:buFont typeface="Arial"/>
              <a:buNone/>
            </a:pPr>
            <a:r>
              <a:rPr lang="en" sz="1000" dirty="0">
                <a:solidFill>
                  <a:schemeClr val="dk1"/>
                </a:solidFill>
                <a:latin typeface="Georgia"/>
                <a:ea typeface="Georgia"/>
                <a:cs typeface="Georgia"/>
                <a:sym typeface="Georgia"/>
              </a:rPr>
              <a:t>Note: This analysis estimates the percentage of home loan mortgages a median-income, four-person household could afford if it allocated </a:t>
            </a:r>
            <a:br>
              <a:rPr lang="en" sz="1000" dirty="0">
                <a:solidFill>
                  <a:schemeClr val="dk1"/>
                </a:solidFill>
                <a:latin typeface="Georgia"/>
                <a:ea typeface="Georgia"/>
                <a:cs typeface="Georgia"/>
                <a:sym typeface="Georgia"/>
              </a:rPr>
            </a:br>
            <a:r>
              <a:rPr lang="en" sz="1000" dirty="0">
                <a:solidFill>
                  <a:schemeClr val="dk1"/>
                </a:solidFill>
                <a:latin typeface="Georgia"/>
                <a:ea typeface="Georgia"/>
                <a:cs typeface="Georgia"/>
                <a:sym typeface="Georgia"/>
              </a:rPr>
              <a:t>up to 30% of its income to mortgage payments. It assumes that the household has already secured enough funds for a down payment.</a:t>
            </a:r>
            <a:endParaRPr sz="1000" dirty="0">
              <a:solidFill>
                <a:schemeClr val="dk1"/>
              </a:solidFill>
              <a:latin typeface="Georgia"/>
              <a:ea typeface="Georgia"/>
              <a:cs typeface="Georgia"/>
              <a:sym typeface="Georgia"/>
            </a:endParaRPr>
          </a:p>
          <a:p>
            <a:pPr marL="0" marR="0" lvl="0" indent="0" algn="r" rtl="0">
              <a:lnSpc>
                <a:spcPct val="107000"/>
              </a:lnSpc>
              <a:spcBef>
                <a:spcPts val="1200"/>
              </a:spcBef>
              <a:spcAft>
                <a:spcPts val="1200"/>
              </a:spcAft>
              <a:buClr>
                <a:srgbClr val="000000"/>
              </a:buClr>
              <a:buSzPts val="1000"/>
              <a:buFont typeface="Arial"/>
              <a:buNone/>
            </a:pPr>
            <a:r>
              <a:rPr lang="en" sz="1000" i="0" u="none" strike="noStrike" cap="none" dirty="0">
                <a:solidFill>
                  <a:schemeClr val="dk1"/>
                </a:solidFill>
                <a:latin typeface="Georgia"/>
                <a:ea typeface="Georgia"/>
                <a:cs typeface="Georgia"/>
                <a:sym typeface="Georgia"/>
              </a:rPr>
              <a:t>Source: Terner Center analysis of 2010 and 2019 Home Mortgage Disclosure Act data.</a:t>
            </a:r>
            <a:endParaRPr sz="1000" i="0" u="none" strike="noStrike" cap="none" dirty="0">
              <a:solidFill>
                <a:schemeClr val="dk1"/>
              </a:solidFill>
              <a:latin typeface="Georgia"/>
              <a:ea typeface="Georgia"/>
              <a:cs typeface="Georgia"/>
              <a:sym typeface="Georgia"/>
            </a:endParaRPr>
          </a:p>
        </p:txBody>
      </p:sp>
      <p:pic>
        <p:nvPicPr>
          <p:cNvPr id="268" name="Google Shape;268;p40"/>
          <p:cNvPicPr preferRelativeResize="0"/>
          <p:nvPr/>
        </p:nvPicPr>
        <p:blipFill>
          <a:blip r:embed="rId3">
            <a:alphaModFix/>
          </a:blip>
          <a:stretch>
            <a:fillRect/>
          </a:stretch>
        </p:blipFill>
        <p:spPr>
          <a:xfrm>
            <a:off x="695475" y="986515"/>
            <a:ext cx="7753057" cy="33692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1"/>
          <p:cNvSpPr txBox="1"/>
          <p:nvPr/>
        </p:nvSpPr>
        <p:spPr>
          <a:xfrm>
            <a:off x="221793" y="41179"/>
            <a:ext cx="8514000" cy="4848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120" b="1">
                <a:solidFill>
                  <a:srgbClr val="5B6770"/>
                </a:solidFill>
                <a:latin typeface="Georgia"/>
                <a:ea typeface="Georgia"/>
                <a:cs typeface="Georgia"/>
                <a:sym typeface="Georgia"/>
              </a:rPr>
              <a:t>The inadequate supply of housing has a host of negative economic and social consequences.</a:t>
            </a:r>
            <a:endParaRPr sz="1050" b="0" i="0" u="none" strike="noStrike" cap="none">
              <a:solidFill>
                <a:srgbClr val="000000"/>
              </a:solidFill>
              <a:latin typeface="Arial"/>
              <a:ea typeface="Arial"/>
              <a:cs typeface="Arial"/>
              <a:sym typeface="Arial"/>
            </a:endParaRPr>
          </a:p>
        </p:txBody>
      </p:sp>
      <p:sp>
        <p:nvSpPr>
          <p:cNvPr id="275" name="Google Shape;275;p41"/>
          <p:cNvSpPr txBox="1"/>
          <p:nvPr/>
        </p:nvSpPr>
        <p:spPr>
          <a:xfrm>
            <a:off x="1563739" y="2809785"/>
            <a:ext cx="44100" cy="2307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aphicFrame>
        <p:nvGraphicFramePr>
          <p:cNvPr id="276" name="Google Shape;276;p41"/>
          <p:cNvGraphicFramePr/>
          <p:nvPr/>
        </p:nvGraphicFramePr>
        <p:xfrm>
          <a:off x="441900" y="1434625"/>
          <a:ext cx="8293900" cy="3322290"/>
        </p:xfrm>
        <a:graphic>
          <a:graphicData uri="http://schemas.openxmlformats.org/drawingml/2006/table">
            <a:tbl>
              <a:tblPr>
                <a:noFill/>
                <a:tableStyleId>{2CB73D99-B264-4489-823D-DC8A18AC510B}</a:tableStyleId>
              </a:tblPr>
              <a:tblGrid>
                <a:gridCol w="4146950">
                  <a:extLst>
                    <a:ext uri="{9D8B030D-6E8A-4147-A177-3AD203B41FA5}">
                      <a16:colId xmlns:a16="http://schemas.microsoft.com/office/drawing/2014/main" val="20000"/>
                    </a:ext>
                  </a:extLst>
                </a:gridCol>
                <a:gridCol w="41469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2000" u="sng">
                          <a:solidFill>
                            <a:srgbClr val="5D6770"/>
                          </a:solidFill>
                          <a:latin typeface="Georgia"/>
                          <a:ea typeface="Georgia"/>
                          <a:cs typeface="Georgia"/>
                          <a:sym typeface="Georgia"/>
                        </a:rPr>
                        <a:t>For communities/regions:</a:t>
                      </a:r>
                      <a:br>
                        <a:rPr lang="en" sz="2000" u="sng">
                          <a:solidFill>
                            <a:srgbClr val="5D6770"/>
                          </a:solidFill>
                          <a:latin typeface="Georgia"/>
                          <a:ea typeface="Georgia"/>
                          <a:cs typeface="Georgia"/>
                          <a:sym typeface="Georgia"/>
                        </a:rPr>
                      </a:br>
                      <a:endParaRPr sz="2000">
                        <a:solidFill>
                          <a:srgbClr val="5D6770"/>
                        </a:solidFill>
                        <a:latin typeface="Georgia"/>
                        <a:ea typeface="Georgia"/>
                        <a:cs typeface="Georgia"/>
                        <a:sym typeface="Georgia"/>
                      </a:endParaRPr>
                    </a:p>
                    <a:p>
                      <a:pPr marL="457200" lvl="0" indent="-355600" algn="l" rtl="0">
                        <a:spcBef>
                          <a:spcPts val="0"/>
                        </a:spcBef>
                        <a:spcAft>
                          <a:spcPts val="0"/>
                        </a:spcAft>
                        <a:buClr>
                          <a:srgbClr val="5D6770"/>
                        </a:buClr>
                        <a:buSzPts val="2000"/>
                        <a:buFont typeface="Georgia"/>
                        <a:buChar char="•"/>
                      </a:pPr>
                      <a:r>
                        <a:rPr lang="en" sz="2000">
                          <a:solidFill>
                            <a:srgbClr val="5D6770"/>
                          </a:solidFill>
                          <a:latin typeface="Georgia"/>
                          <a:ea typeface="Georgia"/>
                          <a:cs typeface="Georgia"/>
                          <a:sym typeface="Georgia"/>
                        </a:rPr>
                        <a:t>Difficulty in attracting employers and economic investment</a:t>
                      </a:r>
                      <a:br>
                        <a:rPr lang="en" sz="2000">
                          <a:solidFill>
                            <a:srgbClr val="5D6770"/>
                          </a:solidFill>
                          <a:latin typeface="Georgia"/>
                          <a:ea typeface="Georgia"/>
                          <a:cs typeface="Georgia"/>
                          <a:sym typeface="Georgia"/>
                        </a:rPr>
                      </a:br>
                      <a:r>
                        <a:rPr lang="en" sz="600">
                          <a:solidFill>
                            <a:srgbClr val="5D6770"/>
                          </a:solidFill>
                          <a:latin typeface="Georgia"/>
                          <a:ea typeface="Georgia"/>
                          <a:cs typeface="Georgia"/>
                          <a:sym typeface="Georgia"/>
                        </a:rPr>
                        <a:t> </a:t>
                      </a:r>
                      <a:endParaRPr sz="600">
                        <a:solidFill>
                          <a:schemeClr val="dk1"/>
                        </a:solidFill>
                      </a:endParaRPr>
                    </a:p>
                    <a:p>
                      <a:pPr marL="457200" lvl="0" indent="-355600" algn="l" rtl="0">
                        <a:spcBef>
                          <a:spcPts val="0"/>
                        </a:spcBef>
                        <a:spcAft>
                          <a:spcPts val="0"/>
                        </a:spcAft>
                        <a:buClr>
                          <a:srgbClr val="5D6770"/>
                        </a:buClr>
                        <a:buSzPts val="2000"/>
                        <a:buFont typeface="Georgia"/>
                        <a:buChar char="•"/>
                      </a:pPr>
                      <a:r>
                        <a:rPr lang="en" sz="2000">
                          <a:solidFill>
                            <a:srgbClr val="5D6770"/>
                          </a:solidFill>
                          <a:latin typeface="Georgia"/>
                          <a:ea typeface="Georgia"/>
                          <a:cs typeface="Georgia"/>
                          <a:sym typeface="Georgia"/>
                        </a:rPr>
                        <a:t>Harder to respond to </a:t>
                      </a:r>
                      <a:br>
                        <a:rPr lang="en" sz="2000">
                          <a:solidFill>
                            <a:srgbClr val="5D6770"/>
                          </a:solidFill>
                          <a:latin typeface="Georgia"/>
                          <a:ea typeface="Georgia"/>
                          <a:cs typeface="Georgia"/>
                          <a:sym typeface="Georgia"/>
                        </a:rPr>
                      </a:br>
                      <a:r>
                        <a:rPr lang="en" sz="2000">
                          <a:solidFill>
                            <a:srgbClr val="5D6770"/>
                          </a:solidFill>
                          <a:latin typeface="Georgia"/>
                          <a:ea typeface="Georgia"/>
                          <a:cs typeface="Georgia"/>
                          <a:sym typeface="Georgia"/>
                        </a:rPr>
                        <a:t>changing climate</a:t>
                      </a:r>
                      <a:br>
                        <a:rPr lang="en" sz="2000">
                          <a:solidFill>
                            <a:srgbClr val="5D6770"/>
                          </a:solidFill>
                          <a:latin typeface="Georgia"/>
                          <a:ea typeface="Georgia"/>
                          <a:cs typeface="Georgia"/>
                          <a:sym typeface="Georgia"/>
                        </a:rPr>
                      </a:br>
                      <a:endParaRPr sz="600">
                        <a:solidFill>
                          <a:srgbClr val="5D6770"/>
                        </a:solidFill>
                        <a:latin typeface="Georgia"/>
                        <a:ea typeface="Georgia"/>
                        <a:cs typeface="Georgia"/>
                        <a:sym typeface="Georgia"/>
                      </a:endParaRPr>
                    </a:p>
                    <a:p>
                      <a:pPr marL="457200" lvl="0" indent="-355600" algn="l" rtl="0">
                        <a:spcBef>
                          <a:spcPts val="0"/>
                        </a:spcBef>
                        <a:spcAft>
                          <a:spcPts val="0"/>
                        </a:spcAft>
                        <a:buClr>
                          <a:srgbClr val="5D6770"/>
                        </a:buClr>
                        <a:buSzPts val="2000"/>
                        <a:buFont typeface="Georgia"/>
                        <a:buChar char="•"/>
                      </a:pPr>
                      <a:r>
                        <a:rPr lang="en" sz="2000">
                          <a:solidFill>
                            <a:srgbClr val="5D6770"/>
                          </a:solidFill>
                          <a:latin typeface="Georgia"/>
                          <a:ea typeface="Georgia"/>
                          <a:cs typeface="Georgia"/>
                          <a:sym typeface="Georgia"/>
                        </a:rPr>
                        <a:t>Increasing racial and </a:t>
                      </a:r>
                      <a:br>
                        <a:rPr lang="en" sz="2000">
                          <a:solidFill>
                            <a:srgbClr val="5D6770"/>
                          </a:solidFill>
                          <a:latin typeface="Georgia"/>
                          <a:ea typeface="Georgia"/>
                          <a:cs typeface="Georgia"/>
                          <a:sym typeface="Georgia"/>
                        </a:rPr>
                      </a:br>
                      <a:r>
                        <a:rPr lang="en" sz="2000">
                          <a:solidFill>
                            <a:srgbClr val="5D6770"/>
                          </a:solidFill>
                          <a:latin typeface="Georgia"/>
                          <a:ea typeface="Georgia"/>
                          <a:cs typeface="Georgia"/>
                          <a:sym typeface="Georgia"/>
                        </a:rPr>
                        <a:t>economic segregation</a:t>
                      </a:r>
                      <a:endParaRPr sz="2000">
                        <a:solidFill>
                          <a:srgbClr val="5D6770"/>
                        </a:solidFill>
                        <a:latin typeface="Georgia"/>
                        <a:ea typeface="Georgia"/>
                        <a:cs typeface="Georgia"/>
                        <a:sym typeface="Georgia"/>
                      </a:endParaRPr>
                    </a:p>
                    <a:p>
                      <a:pPr marL="0" lvl="0" indent="0" algn="l" rtl="0">
                        <a:spcBef>
                          <a:spcPts val="0"/>
                        </a:spcBef>
                        <a:spcAft>
                          <a:spcPts val="0"/>
                        </a:spcAft>
                        <a:buNone/>
                      </a:pPr>
                      <a:endParaRPr/>
                    </a:p>
                  </a:txBody>
                  <a:tcPr marL="91425" marR="91425" marT="91425" marB="91425">
                    <a:lnL w="28575" cap="flat" cmpd="sng">
                      <a:solidFill>
                        <a:srgbClr val="4E748B"/>
                      </a:solidFill>
                      <a:prstDash val="solid"/>
                      <a:round/>
                      <a:headEnd type="none" w="sm" len="sm"/>
                      <a:tailEnd type="none" w="sm" len="sm"/>
                    </a:lnL>
                    <a:lnR w="28575" cap="flat" cmpd="sng">
                      <a:solidFill>
                        <a:srgbClr val="4E748B"/>
                      </a:solidFill>
                      <a:prstDash val="solid"/>
                      <a:round/>
                      <a:headEnd type="none" w="sm" len="sm"/>
                      <a:tailEnd type="none" w="sm" len="sm"/>
                    </a:lnR>
                    <a:lnT w="28575" cap="flat" cmpd="sng">
                      <a:solidFill>
                        <a:srgbClr val="4E748B"/>
                      </a:solidFill>
                      <a:prstDash val="solid"/>
                      <a:round/>
                      <a:headEnd type="none" w="sm" len="sm"/>
                      <a:tailEnd type="none" w="sm" len="sm"/>
                    </a:lnT>
                    <a:lnB w="28575" cap="flat" cmpd="sng">
                      <a:solidFill>
                        <a:srgbClr val="4E748B"/>
                      </a:solidFill>
                      <a:prstDash val="solid"/>
                      <a:round/>
                      <a:headEnd type="none" w="sm" len="sm"/>
                      <a:tailEnd type="none" w="sm" len="sm"/>
                    </a:lnB>
                  </a:tcPr>
                </a:tc>
                <a:tc>
                  <a:txBody>
                    <a:bodyPr/>
                    <a:lstStyle/>
                    <a:p>
                      <a:pPr marL="0" lvl="0" indent="0" algn="l" rtl="0">
                        <a:spcBef>
                          <a:spcPts val="1350"/>
                        </a:spcBef>
                        <a:spcAft>
                          <a:spcPts val="0"/>
                        </a:spcAft>
                        <a:buNone/>
                      </a:pPr>
                      <a:r>
                        <a:rPr lang="en" sz="2000" u="sng">
                          <a:solidFill>
                            <a:srgbClr val="5D6770"/>
                          </a:solidFill>
                          <a:latin typeface="Georgia"/>
                          <a:ea typeface="Georgia"/>
                          <a:cs typeface="Georgia"/>
                          <a:sym typeface="Georgia"/>
                        </a:rPr>
                        <a:t>For people:</a:t>
                      </a:r>
                      <a:endParaRPr sz="2000" u="sng">
                        <a:solidFill>
                          <a:srgbClr val="5D6770"/>
                        </a:solidFill>
                        <a:latin typeface="Georgia"/>
                        <a:ea typeface="Georgia"/>
                        <a:cs typeface="Georgia"/>
                        <a:sym typeface="Georgia"/>
                      </a:endParaRPr>
                    </a:p>
                    <a:p>
                      <a:pPr marL="457200" lvl="0" indent="-355600" algn="l" rtl="0">
                        <a:spcBef>
                          <a:spcPts val="1350"/>
                        </a:spcBef>
                        <a:spcAft>
                          <a:spcPts val="0"/>
                        </a:spcAft>
                        <a:buClr>
                          <a:srgbClr val="5D6770"/>
                        </a:buClr>
                        <a:buSzPts val="2000"/>
                        <a:buFont typeface="Georgia"/>
                        <a:buChar char="•"/>
                      </a:pPr>
                      <a:r>
                        <a:rPr lang="en" sz="2000">
                          <a:solidFill>
                            <a:srgbClr val="5D6770"/>
                          </a:solidFill>
                          <a:latin typeface="Georgia"/>
                          <a:ea typeface="Georgia"/>
                          <a:cs typeface="Georgia"/>
                          <a:sym typeface="Georgia"/>
                        </a:rPr>
                        <a:t>Less residual income </a:t>
                      </a:r>
                      <a:br>
                        <a:rPr lang="en" sz="2000">
                          <a:solidFill>
                            <a:srgbClr val="5D6770"/>
                          </a:solidFill>
                          <a:latin typeface="Georgia"/>
                          <a:ea typeface="Georgia"/>
                          <a:cs typeface="Georgia"/>
                          <a:sym typeface="Georgia"/>
                        </a:rPr>
                      </a:br>
                      <a:r>
                        <a:rPr lang="en" sz="2000">
                          <a:solidFill>
                            <a:srgbClr val="5D6770"/>
                          </a:solidFill>
                          <a:latin typeface="Georgia"/>
                          <a:ea typeface="Georgia"/>
                          <a:cs typeface="Georgia"/>
                          <a:sym typeface="Georgia"/>
                        </a:rPr>
                        <a:t>for non-housing</a:t>
                      </a:r>
                      <a:br>
                        <a:rPr lang="en" sz="2000">
                          <a:solidFill>
                            <a:srgbClr val="5D6770"/>
                          </a:solidFill>
                          <a:latin typeface="Georgia"/>
                          <a:ea typeface="Georgia"/>
                          <a:cs typeface="Georgia"/>
                          <a:sym typeface="Georgia"/>
                        </a:rPr>
                      </a:br>
                      <a:endParaRPr sz="600">
                        <a:solidFill>
                          <a:srgbClr val="5D6770"/>
                        </a:solidFill>
                        <a:latin typeface="Georgia"/>
                        <a:ea typeface="Georgia"/>
                        <a:cs typeface="Georgia"/>
                        <a:sym typeface="Georgia"/>
                      </a:endParaRPr>
                    </a:p>
                    <a:p>
                      <a:pPr marL="457200" lvl="0" indent="-355600" algn="l" rtl="0">
                        <a:spcBef>
                          <a:spcPts val="0"/>
                        </a:spcBef>
                        <a:spcAft>
                          <a:spcPts val="0"/>
                        </a:spcAft>
                        <a:buClr>
                          <a:srgbClr val="5D6770"/>
                        </a:buClr>
                        <a:buSzPts val="2000"/>
                        <a:buFont typeface="Georgia"/>
                        <a:buChar char="•"/>
                      </a:pPr>
                      <a:r>
                        <a:rPr lang="en" sz="2000">
                          <a:solidFill>
                            <a:srgbClr val="5D6770"/>
                          </a:solidFill>
                          <a:latin typeface="Georgia"/>
                          <a:ea typeface="Georgia"/>
                          <a:cs typeface="Georgia"/>
                          <a:sym typeface="Georgia"/>
                        </a:rPr>
                        <a:t>Increased precarity and likelihood of homelessness</a:t>
                      </a:r>
                      <a:br>
                        <a:rPr lang="en" sz="2000">
                          <a:solidFill>
                            <a:srgbClr val="5D6770"/>
                          </a:solidFill>
                          <a:latin typeface="Georgia"/>
                          <a:ea typeface="Georgia"/>
                          <a:cs typeface="Georgia"/>
                          <a:sym typeface="Georgia"/>
                        </a:rPr>
                      </a:br>
                      <a:endParaRPr sz="600">
                        <a:solidFill>
                          <a:srgbClr val="5D6770"/>
                        </a:solidFill>
                        <a:latin typeface="Georgia"/>
                        <a:ea typeface="Georgia"/>
                        <a:cs typeface="Georgia"/>
                        <a:sym typeface="Georgia"/>
                      </a:endParaRPr>
                    </a:p>
                    <a:p>
                      <a:pPr marL="457200" lvl="0" indent="-355600" algn="l" rtl="0">
                        <a:spcBef>
                          <a:spcPts val="0"/>
                        </a:spcBef>
                        <a:spcAft>
                          <a:spcPts val="0"/>
                        </a:spcAft>
                        <a:buClr>
                          <a:srgbClr val="5D6770"/>
                        </a:buClr>
                        <a:buSzPts val="2000"/>
                        <a:buFont typeface="Georgia"/>
                        <a:buChar char="•"/>
                      </a:pPr>
                      <a:r>
                        <a:rPr lang="en" sz="2000">
                          <a:solidFill>
                            <a:srgbClr val="5D6770"/>
                          </a:solidFill>
                          <a:latin typeface="Georgia"/>
                          <a:ea typeface="Georgia"/>
                          <a:cs typeface="Georgia"/>
                          <a:sym typeface="Georgia"/>
                        </a:rPr>
                        <a:t>Declining economic mobility</a:t>
                      </a:r>
                      <a:br>
                        <a:rPr lang="en" sz="2000">
                          <a:solidFill>
                            <a:srgbClr val="5D6770"/>
                          </a:solidFill>
                          <a:latin typeface="Georgia"/>
                          <a:ea typeface="Georgia"/>
                          <a:cs typeface="Georgia"/>
                          <a:sym typeface="Georgia"/>
                        </a:rPr>
                      </a:br>
                      <a:endParaRPr sz="600">
                        <a:solidFill>
                          <a:srgbClr val="5D6770"/>
                        </a:solidFill>
                        <a:latin typeface="Georgia"/>
                        <a:ea typeface="Georgia"/>
                        <a:cs typeface="Georgia"/>
                        <a:sym typeface="Georgia"/>
                      </a:endParaRPr>
                    </a:p>
                    <a:p>
                      <a:pPr marL="457200" lvl="0" indent="-355600" algn="l" rtl="0">
                        <a:spcBef>
                          <a:spcPts val="0"/>
                        </a:spcBef>
                        <a:spcAft>
                          <a:spcPts val="0"/>
                        </a:spcAft>
                        <a:buClr>
                          <a:srgbClr val="5D6770"/>
                        </a:buClr>
                        <a:buSzPts val="2000"/>
                        <a:buFont typeface="Georgia"/>
                        <a:buChar char="•"/>
                      </a:pPr>
                      <a:r>
                        <a:rPr lang="en" sz="2000">
                          <a:solidFill>
                            <a:srgbClr val="5D6770"/>
                          </a:solidFill>
                          <a:latin typeface="Georgia"/>
                          <a:ea typeface="Georgia"/>
                          <a:cs typeface="Georgia"/>
                          <a:sym typeface="Georgia"/>
                        </a:rPr>
                        <a:t>Increasing anti-incumbent </a:t>
                      </a:r>
                      <a:br>
                        <a:rPr lang="en" sz="2000">
                          <a:solidFill>
                            <a:srgbClr val="5D6770"/>
                          </a:solidFill>
                          <a:latin typeface="Georgia"/>
                          <a:ea typeface="Georgia"/>
                          <a:cs typeface="Georgia"/>
                          <a:sym typeface="Georgia"/>
                        </a:rPr>
                      </a:br>
                      <a:r>
                        <a:rPr lang="en" sz="2000">
                          <a:solidFill>
                            <a:srgbClr val="5D6770"/>
                          </a:solidFill>
                          <a:latin typeface="Georgia"/>
                          <a:ea typeface="Georgia"/>
                          <a:cs typeface="Georgia"/>
                          <a:sym typeface="Georgia"/>
                        </a:rPr>
                        <a:t>bias and political polarization</a:t>
                      </a:r>
                      <a:endParaRPr sz="2000">
                        <a:solidFill>
                          <a:srgbClr val="5D6770"/>
                        </a:solidFill>
                        <a:latin typeface="Georgia"/>
                        <a:ea typeface="Georgia"/>
                        <a:cs typeface="Georgia"/>
                        <a:sym typeface="Georgia"/>
                      </a:endParaRPr>
                    </a:p>
                  </a:txBody>
                  <a:tcPr marL="91425" marR="91425" marT="91425" marB="91425">
                    <a:lnL w="28575" cap="flat" cmpd="sng">
                      <a:solidFill>
                        <a:srgbClr val="4E748B"/>
                      </a:solidFill>
                      <a:prstDash val="solid"/>
                      <a:round/>
                      <a:headEnd type="none" w="sm" len="sm"/>
                      <a:tailEnd type="none" w="sm" len="sm"/>
                    </a:lnL>
                    <a:lnR w="28575" cap="flat" cmpd="sng">
                      <a:solidFill>
                        <a:srgbClr val="4E748B"/>
                      </a:solidFill>
                      <a:prstDash val="solid"/>
                      <a:round/>
                      <a:headEnd type="none" w="sm" len="sm"/>
                      <a:tailEnd type="none" w="sm" len="sm"/>
                    </a:lnR>
                    <a:lnT w="28575" cap="flat" cmpd="sng">
                      <a:solidFill>
                        <a:srgbClr val="4E748B"/>
                      </a:solidFill>
                      <a:prstDash val="solid"/>
                      <a:round/>
                      <a:headEnd type="none" w="sm" len="sm"/>
                      <a:tailEnd type="none" w="sm" len="sm"/>
                    </a:lnT>
                    <a:lnB w="28575" cap="flat" cmpd="sng">
                      <a:solidFill>
                        <a:srgbClr val="4E748B"/>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77" name="Google Shape;277;p41"/>
          <p:cNvSpPr txBox="1"/>
          <p:nvPr/>
        </p:nvSpPr>
        <p:spPr>
          <a:xfrm>
            <a:off x="0" y="4903022"/>
            <a:ext cx="5556300" cy="1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770"/>
              </a:buClr>
              <a:buSzPts val="250"/>
              <a:buFont typeface="Arial"/>
              <a:buNone/>
            </a:pPr>
            <a:r>
              <a:rPr lang="en" sz="1000" b="0" i="0" u="none" strike="noStrike" cap="none">
                <a:solidFill>
                  <a:srgbClr val="5D6770"/>
                </a:solidFill>
                <a:latin typeface="Georgia"/>
                <a:ea typeface="Georgia"/>
                <a:cs typeface="Georgia"/>
                <a:sym typeface="Georgia"/>
              </a:rPr>
              <a:t>TERNER CENTER FOR HOUSING INNOVATION </a:t>
            </a:r>
            <a:r>
              <a:rPr lang="en" sz="1000" b="0" i="0" u="none" strike="noStrike" cap="none">
                <a:solidFill>
                  <a:srgbClr val="FFC52F"/>
                </a:solidFill>
                <a:latin typeface="Georgia"/>
                <a:ea typeface="Georgia"/>
                <a:cs typeface="Georgia"/>
                <a:sym typeface="Georgia"/>
              </a:rPr>
              <a:t>UC BERKELEY</a:t>
            </a:r>
            <a:endParaRPr sz="1400" b="0" i="0" u="none" strike="noStrike" cap="none">
              <a:solidFill>
                <a:srgbClr val="000000"/>
              </a:solidFill>
              <a:latin typeface="Georgia"/>
              <a:ea typeface="Georgia"/>
              <a:cs typeface="Georgia"/>
              <a:sym typeface="Georgia"/>
            </a:endParaRPr>
          </a:p>
        </p:txBody>
      </p:sp>
      <p:pic>
        <p:nvPicPr>
          <p:cNvPr id="278" name="Google Shape;278;p41"/>
          <p:cNvPicPr preferRelativeResize="0"/>
          <p:nvPr/>
        </p:nvPicPr>
        <p:blipFill rotWithShape="1">
          <a:blip r:embed="rId3">
            <a:alphaModFix/>
          </a:blip>
          <a:srcRect/>
          <a:stretch/>
        </p:blipFill>
        <p:spPr>
          <a:xfrm>
            <a:off x="0" y="730501"/>
            <a:ext cx="8718950" cy="1276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2"/>
          <p:cNvSpPr txBox="1"/>
          <p:nvPr/>
        </p:nvSpPr>
        <p:spPr>
          <a:xfrm>
            <a:off x="435849" y="978150"/>
            <a:ext cx="8481600" cy="378562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2"/>
                </a:solidFill>
                <a:latin typeface="Georgia"/>
                <a:ea typeface="Georgia"/>
                <a:cs typeface="Georgia"/>
                <a:sym typeface="Georgia"/>
              </a:rPr>
              <a:t>The housing crisis impacts almost everyone </a:t>
            </a:r>
            <a:r>
              <a:rPr lang="en" sz="1800" dirty="0">
                <a:solidFill>
                  <a:schemeClr val="dk2"/>
                </a:solidFill>
                <a:latin typeface="Georgia"/>
                <a:ea typeface="Georgia"/>
                <a:cs typeface="Georgia"/>
                <a:sym typeface="Georgia"/>
              </a:rPr>
              <a:t>in California,</a:t>
            </a:r>
            <a:r>
              <a:rPr lang="en" sz="1800" b="0" i="0" u="none" strike="noStrike" cap="none" dirty="0">
                <a:solidFill>
                  <a:schemeClr val="dk2"/>
                </a:solidFill>
                <a:latin typeface="Georgia"/>
                <a:ea typeface="Georgia"/>
                <a:cs typeface="Georgia"/>
                <a:sym typeface="Georgia"/>
              </a:rPr>
              <a:t> but for some</a:t>
            </a:r>
            <a:r>
              <a:rPr lang="en" sz="1800" dirty="0">
                <a:solidFill>
                  <a:schemeClr val="dk2"/>
                </a:solidFill>
                <a:latin typeface="Georgia"/>
                <a:ea typeface="Georgia"/>
                <a:cs typeface="Georgia"/>
                <a:sym typeface="Georgia"/>
              </a:rPr>
              <a:t>, </a:t>
            </a:r>
            <a:br>
              <a:rPr lang="en" sz="1800" dirty="0">
                <a:solidFill>
                  <a:schemeClr val="dk2"/>
                </a:solidFill>
                <a:latin typeface="Georgia"/>
                <a:ea typeface="Georgia"/>
                <a:cs typeface="Georgia"/>
                <a:sym typeface="Georgia"/>
              </a:rPr>
            </a:br>
            <a:r>
              <a:rPr lang="en" sz="1800" b="0" i="0" u="none" strike="noStrike" cap="none" dirty="0">
                <a:solidFill>
                  <a:schemeClr val="dk2"/>
                </a:solidFill>
                <a:latin typeface="Georgia"/>
                <a:ea typeface="Georgia"/>
                <a:cs typeface="Georgia"/>
                <a:sym typeface="Georgia"/>
              </a:rPr>
              <a:t>the impacts are much more dramatic, including:</a:t>
            </a:r>
            <a:br>
              <a:rPr lang="en" sz="1800" b="0" i="0" u="none" strike="noStrike" cap="none" dirty="0">
                <a:solidFill>
                  <a:schemeClr val="dk2"/>
                </a:solidFill>
                <a:latin typeface="Georgia"/>
                <a:ea typeface="Georgia"/>
                <a:cs typeface="Georgia"/>
                <a:sym typeface="Georgia"/>
              </a:rPr>
            </a:br>
            <a:endParaRPr sz="1800" b="0" i="0" u="none" strike="noStrike" cap="none" dirty="0">
              <a:solidFill>
                <a:schemeClr val="dk2"/>
              </a:solidFill>
              <a:latin typeface="Georgia"/>
              <a:ea typeface="Georgia"/>
              <a:cs typeface="Georgia"/>
              <a:sym typeface="Georgia"/>
            </a:endParaRPr>
          </a:p>
          <a:p>
            <a:pPr marL="457200" marR="0" lvl="0" indent="-342900" algn="l" rtl="0">
              <a:lnSpc>
                <a:spcPct val="100000"/>
              </a:lnSpc>
              <a:spcBef>
                <a:spcPts val="0"/>
              </a:spcBef>
              <a:spcAft>
                <a:spcPts val="0"/>
              </a:spcAft>
              <a:buClr>
                <a:schemeClr val="dk2"/>
              </a:buClr>
              <a:buSzPts val="1800"/>
              <a:buFont typeface="Georgia"/>
              <a:buChar char="●"/>
            </a:pPr>
            <a:r>
              <a:rPr lang="en" sz="1800" b="0" i="0" u="none" strike="noStrike" cap="none" dirty="0">
                <a:solidFill>
                  <a:schemeClr val="dk2"/>
                </a:solidFill>
                <a:latin typeface="Georgia"/>
                <a:ea typeface="Georgia"/>
                <a:cs typeface="Georgia"/>
                <a:sym typeface="Georgia"/>
              </a:rPr>
              <a:t>Economic: </a:t>
            </a:r>
            <a:r>
              <a:rPr lang="en" sz="1800" b="1" i="0" u="none" strike="noStrike" cap="none" dirty="0">
                <a:solidFill>
                  <a:schemeClr val="dk2"/>
                </a:solidFill>
                <a:latin typeface="Georgia"/>
                <a:ea typeface="Georgia"/>
                <a:cs typeface="Georgia"/>
                <a:sym typeface="Georgia"/>
              </a:rPr>
              <a:t>Lower</a:t>
            </a:r>
            <a:r>
              <a:rPr lang="en" sz="1800" b="1" dirty="0">
                <a:solidFill>
                  <a:schemeClr val="dk2"/>
                </a:solidFill>
                <a:latin typeface="Georgia"/>
                <a:ea typeface="Georgia"/>
                <a:cs typeface="Georgia"/>
                <a:sym typeface="Georgia"/>
              </a:rPr>
              <a:t>-</a:t>
            </a:r>
            <a:r>
              <a:rPr lang="en" sz="1800" b="1" i="0" u="none" strike="noStrike" cap="none" dirty="0">
                <a:solidFill>
                  <a:schemeClr val="dk2"/>
                </a:solidFill>
                <a:latin typeface="Georgia"/>
                <a:ea typeface="Georgia"/>
                <a:cs typeface="Georgia"/>
                <a:sym typeface="Georgia"/>
              </a:rPr>
              <a:t>income, single earner</a:t>
            </a:r>
            <a:br>
              <a:rPr lang="en" sz="1800" b="1" i="0" u="none" strike="noStrike" cap="none" dirty="0">
                <a:solidFill>
                  <a:schemeClr val="dk2"/>
                </a:solidFill>
                <a:latin typeface="Georgia"/>
                <a:ea typeface="Georgia"/>
                <a:cs typeface="Georgia"/>
                <a:sym typeface="Georgia"/>
              </a:rPr>
            </a:br>
            <a:endParaRPr sz="1800" b="1" i="0" u="none" strike="noStrike" cap="none" dirty="0">
              <a:solidFill>
                <a:schemeClr val="dk2"/>
              </a:solidFill>
              <a:latin typeface="Georgia"/>
              <a:ea typeface="Georgia"/>
              <a:cs typeface="Georgia"/>
              <a:sym typeface="Georgia"/>
            </a:endParaRPr>
          </a:p>
          <a:p>
            <a:pPr marL="457200" marR="0" lvl="0" indent="-342900" algn="l" rtl="0">
              <a:lnSpc>
                <a:spcPct val="100000"/>
              </a:lnSpc>
              <a:spcBef>
                <a:spcPts val="0"/>
              </a:spcBef>
              <a:spcAft>
                <a:spcPts val="0"/>
              </a:spcAft>
              <a:buClr>
                <a:schemeClr val="dk2"/>
              </a:buClr>
              <a:buSzPts val="1800"/>
              <a:buFont typeface="Georgia"/>
              <a:buChar char="●"/>
            </a:pPr>
            <a:r>
              <a:rPr lang="en" sz="1800" b="0" i="0" u="none" strike="noStrike" cap="none" dirty="0">
                <a:solidFill>
                  <a:schemeClr val="dk2"/>
                </a:solidFill>
                <a:latin typeface="Georgia"/>
                <a:ea typeface="Georgia"/>
                <a:cs typeface="Georgia"/>
                <a:sym typeface="Georgia"/>
              </a:rPr>
              <a:t>Racial: </a:t>
            </a:r>
            <a:r>
              <a:rPr lang="en" sz="1800" b="1" i="0" u="none" strike="noStrike" cap="none" dirty="0">
                <a:solidFill>
                  <a:schemeClr val="dk2"/>
                </a:solidFill>
                <a:latin typeface="Georgia"/>
                <a:ea typeface="Georgia"/>
                <a:cs typeface="Georgia"/>
                <a:sym typeface="Georgia"/>
              </a:rPr>
              <a:t>Black and Latino</a:t>
            </a:r>
            <a:br>
              <a:rPr lang="en" sz="1800" b="1" i="0" u="none" strike="noStrike" cap="none" dirty="0">
                <a:solidFill>
                  <a:schemeClr val="dk2"/>
                </a:solidFill>
                <a:latin typeface="Georgia"/>
                <a:ea typeface="Georgia"/>
                <a:cs typeface="Georgia"/>
                <a:sym typeface="Georgia"/>
              </a:rPr>
            </a:br>
            <a:endParaRPr sz="1800" b="1" i="0" u="none" strike="noStrike" cap="none" dirty="0">
              <a:solidFill>
                <a:schemeClr val="dk2"/>
              </a:solidFill>
              <a:latin typeface="Georgia"/>
              <a:ea typeface="Georgia"/>
              <a:cs typeface="Georgia"/>
              <a:sym typeface="Georgia"/>
            </a:endParaRPr>
          </a:p>
          <a:p>
            <a:pPr marL="457200" marR="0" lvl="0" indent="-342900" algn="l" rtl="0">
              <a:lnSpc>
                <a:spcPct val="100000"/>
              </a:lnSpc>
              <a:spcBef>
                <a:spcPts val="0"/>
              </a:spcBef>
              <a:spcAft>
                <a:spcPts val="0"/>
              </a:spcAft>
              <a:buClr>
                <a:schemeClr val="dk2"/>
              </a:buClr>
              <a:buSzPts val="1800"/>
              <a:buFont typeface="Georgia"/>
              <a:buChar char="●"/>
            </a:pPr>
            <a:r>
              <a:rPr lang="en" sz="1800" b="0" i="0" u="none" strike="noStrike" cap="none" dirty="0">
                <a:solidFill>
                  <a:schemeClr val="dk2"/>
                </a:solidFill>
                <a:latin typeface="Georgia"/>
                <a:ea typeface="Georgia"/>
                <a:cs typeface="Georgia"/>
                <a:sym typeface="Georgia"/>
              </a:rPr>
              <a:t>Demographic: </a:t>
            </a:r>
            <a:r>
              <a:rPr lang="en" sz="1800" b="1" i="0" u="none" strike="noStrike" cap="none" dirty="0">
                <a:solidFill>
                  <a:schemeClr val="dk2"/>
                </a:solidFill>
                <a:latin typeface="Georgia"/>
                <a:ea typeface="Georgia"/>
                <a:cs typeface="Georgia"/>
                <a:sym typeface="Georgia"/>
              </a:rPr>
              <a:t>Young and elderly</a:t>
            </a:r>
            <a:br>
              <a:rPr lang="en" sz="1800" b="0" i="0" u="none" strike="noStrike" cap="none" dirty="0">
                <a:solidFill>
                  <a:schemeClr val="dk2"/>
                </a:solidFill>
                <a:latin typeface="Georgia"/>
                <a:ea typeface="Georgia"/>
                <a:cs typeface="Georgia"/>
                <a:sym typeface="Georgia"/>
              </a:rPr>
            </a:br>
            <a:endParaRPr sz="1800" b="0" i="0" u="none" strike="noStrike" cap="none" dirty="0">
              <a:solidFill>
                <a:schemeClr val="dk2"/>
              </a:solidFill>
              <a:latin typeface="Georgia"/>
              <a:ea typeface="Georgia"/>
              <a:cs typeface="Georgia"/>
              <a:sym typeface="Georgia"/>
            </a:endParaRPr>
          </a:p>
          <a:p>
            <a:pPr marL="457200" marR="0" lvl="0" indent="-342900" algn="l" rtl="0">
              <a:lnSpc>
                <a:spcPct val="100000"/>
              </a:lnSpc>
              <a:spcBef>
                <a:spcPts val="0"/>
              </a:spcBef>
              <a:spcAft>
                <a:spcPts val="0"/>
              </a:spcAft>
              <a:buClr>
                <a:schemeClr val="dk2"/>
              </a:buClr>
              <a:buSzPts val="1800"/>
              <a:buFont typeface="Georgia"/>
              <a:buChar char="●"/>
            </a:pPr>
            <a:r>
              <a:rPr lang="en" sz="1800" b="0" i="0" u="none" strike="noStrike" cap="none" dirty="0">
                <a:solidFill>
                  <a:schemeClr val="dk2"/>
                </a:solidFill>
                <a:latin typeface="Georgia"/>
                <a:ea typeface="Georgia"/>
                <a:cs typeface="Georgia"/>
                <a:sym typeface="Georgia"/>
              </a:rPr>
              <a:t>Geographic: </a:t>
            </a:r>
            <a:r>
              <a:rPr lang="en" sz="1800" b="1" i="0" u="none" strike="noStrike" cap="none" dirty="0">
                <a:solidFill>
                  <a:schemeClr val="dk2"/>
                </a:solidFill>
                <a:latin typeface="Georgia"/>
                <a:ea typeface="Georgia"/>
                <a:cs typeface="Georgia"/>
                <a:sym typeface="Georgia"/>
              </a:rPr>
              <a:t>Those who (aspire to) live/work in </a:t>
            </a:r>
            <a:r>
              <a:rPr lang="en" sz="1800" b="1" dirty="0">
                <a:solidFill>
                  <a:schemeClr val="dk2"/>
                </a:solidFill>
                <a:latin typeface="Georgia"/>
                <a:ea typeface="Georgia"/>
                <a:cs typeface="Georgia"/>
                <a:sym typeface="Georgia"/>
              </a:rPr>
              <a:t>highest-cost regions </a:t>
            </a:r>
            <a:br>
              <a:rPr lang="en" sz="1800" b="1" dirty="0">
                <a:solidFill>
                  <a:schemeClr val="dk2"/>
                </a:solidFill>
                <a:latin typeface="Georgia"/>
                <a:ea typeface="Georgia"/>
                <a:cs typeface="Georgia"/>
                <a:sym typeface="Georgia"/>
              </a:rPr>
            </a:br>
            <a:endParaRPr sz="1800" b="0" i="0" u="none" strike="noStrike" cap="none" dirty="0">
              <a:solidFill>
                <a:schemeClr val="dk2"/>
              </a:solidFill>
              <a:latin typeface="Georgia"/>
              <a:ea typeface="Georgia"/>
              <a:cs typeface="Georgia"/>
              <a:sym typeface="Georgia"/>
            </a:endParaRPr>
          </a:p>
          <a:p>
            <a:pPr marL="457200" marR="0" lvl="0" indent="-342900" algn="l" rtl="0">
              <a:lnSpc>
                <a:spcPct val="100000"/>
              </a:lnSpc>
              <a:spcBef>
                <a:spcPts val="0"/>
              </a:spcBef>
              <a:spcAft>
                <a:spcPts val="0"/>
              </a:spcAft>
              <a:buClr>
                <a:schemeClr val="dk2"/>
              </a:buClr>
              <a:buSzPts val="1800"/>
              <a:buFont typeface="Georgia"/>
              <a:buChar char="●"/>
            </a:pPr>
            <a:r>
              <a:rPr lang="en" sz="1800" b="0" i="0" u="none" strike="noStrike" cap="none" dirty="0">
                <a:solidFill>
                  <a:schemeClr val="dk2"/>
                </a:solidFill>
                <a:latin typeface="Georgia"/>
                <a:ea typeface="Georgia"/>
                <a:cs typeface="Georgia"/>
                <a:sym typeface="Georgia"/>
              </a:rPr>
              <a:t>Economically mobile: </a:t>
            </a:r>
            <a:r>
              <a:rPr lang="en" sz="1800" b="1" i="0" u="none" strike="noStrike" cap="none" dirty="0">
                <a:solidFill>
                  <a:schemeClr val="dk2"/>
                </a:solidFill>
                <a:latin typeface="Georgia"/>
                <a:ea typeface="Georgia"/>
                <a:cs typeface="Georgia"/>
                <a:sym typeface="Georgia"/>
              </a:rPr>
              <a:t>Those trying to get ahead</a:t>
            </a:r>
            <a:endParaRPr sz="1800" b="1" i="0" u="none" strike="noStrike" cap="none" dirty="0">
              <a:solidFill>
                <a:schemeClr val="dk2"/>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800"/>
              <a:buFont typeface="Arial"/>
              <a:buNone/>
            </a:pPr>
            <a:endParaRPr sz="1800" b="1" i="1" u="none" strike="noStrike" cap="none" dirty="0">
              <a:solidFill>
                <a:schemeClr val="dk2"/>
              </a:solidFill>
              <a:highlight>
                <a:srgbClr val="FFFF00"/>
              </a:highlight>
              <a:latin typeface="Georgia"/>
              <a:ea typeface="Georgia"/>
              <a:cs typeface="Georgia"/>
              <a:sym typeface="Georgia"/>
            </a:endParaRPr>
          </a:p>
        </p:txBody>
      </p:sp>
      <p:grpSp>
        <p:nvGrpSpPr>
          <p:cNvPr id="285" name="Google Shape;285;p42"/>
          <p:cNvGrpSpPr/>
          <p:nvPr/>
        </p:nvGrpSpPr>
        <p:grpSpPr>
          <a:xfrm>
            <a:off x="-9119" y="791076"/>
            <a:ext cx="8639323" cy="70258"/>
            <a:chOff x="-101019" y="3329073"/>
            <a:chExt cx="8635869" cy="71400"/>
          </a:xfrm>
        </p:grpSpPr>
        <p:cxnSp>
          <p:nvCxnSpPr>
            <p:cNvPr id="286" name="Google Shape;286;p42"/>
            <p:cNvCxnSpPr/>
            <p:nvPr/>
          </p:nvCxnSpPr>
          <p:spPr>
            <a:xfrm>
              <a:off x="-101019" y="3362341"/>
              <a:ext cx="8572500" cy="0"/>
            </a:xfrm>
            <a:prstGeom prst="straightConnector1">
              <a:avLst/>
            </a:prstGeom>
            <a:noFill/>
            <a:ln w="25400" cap="flat" cmpd="sng">
              <a:solidFill>
                <a:srgbClr val="FFC52F"/>
              </a:solidFill>
              <a:prstDash val="solid"/>
              <a:round/>
              <a:headEnd type="none" w="sm" len="sm"/>
              <a:tailEnd type="none" w="sm" len="sm"/>
            </a:ln>
          </p:spPr>
        </p:cxnSp>
        <p:sp>
          <p:nvSpPr>
            <p:cNvPr id="287" name="Google Shape;287;p42"/>
            <p:cNvSpPr/>
            <p:nvPr/>
          </p:nvSpPr>
          <p:spPr>
            <a:xfrm>
              <a:off x="8463450" y="3329073"/>
              <a:ext cx="71400" cy="71400"/>
            </a:xfrm>
            <a:prstGeom prst="ellipse">
              <a:avLst/>
            </a:prstGeom>
            <a:noFill/>
            <a:ln w="19050" cap="flat" cmpd="sng">
              <a:solidFill>
                <a:srgbClr val="FFC52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Calibri"/>
                <a:ea typeface="Calibri"/>
                <a:cs typeface="Calibri"/>
                <a:sym typeface="Calibri"/>
              </a:endParaRPr>
            </a:p>
          </p:txBody>
        </p:sp>
      </p:grpSp>
      <p:sp>
        <p:nvSpPr>
          <p:cNvPr id="288" name="Google Shape;288;p42"/>
          <p:cNvSpPr txBox="1"/>
          <p:nvPr/>
        </p:nvSpPr>
        <p:spPr>
          <a:xfrm>
            <a:off x="0" y="4903022"/>
            <a:ext cx="5556300" cy="1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770"/>
              </a:buClr>
              <a:buSzPts val="250"/>
              <a:buFont typeface="Arial"/>
              <a:buNone/>
            </a:pPr>
            <a:r>
              <a:rPr lang="en" sz="1000" b="0" i="0" u="none" strike="noStrike" cap="none">
                <a:solidFill>
                  <a:srgbClr val="5D6770"/>
                </a:solidFill>
                <a:latin typeface="Georgia"/>
                <a:ea typeface="Georgia"/>
                <a:cs typeface="Georgia"/>
                <a:sym typeface="Georgia"/>
              </a:rPr>
              <a:t>TERNER CENTER FOR HOUSING INNOVATION </a:t>
            </a:r>
            <a:r>
              <a:rPr lang="en" sz="1000" b="0" i="0" u="none" strike="noStrike" cap="none">
                <a:solidFill>
                  <a:srgbClr val="FFC52F"/>
                </a:solidFill>
                <a:latin typeface="Georgia"/>
                <a:ea typeface="Georgia"/>
                <a:cs typeface="Georgia"/>
                <a:sym typeface="Georgia"/>
              </a:rPr>
              <a:t>UC BERKELEY</a:t>
            </a:r>
            <a:endParaRPr sz="1400" b="0" i="0" u="none" strike="noStrike" cap="none">
              <a:solidFill>
                <a:srgbClr val="000000"/>
              </a:solidFill>
              <a:latin typeface="Georgia"/>
              <a:ea typeface="Georgia"/>
              <a:cs typeface="Georgia"/>
              <a:sym typeface="Georgia"/>
            </a:endParaRPr>
          </a:p>
        </p:txBody>
      </p:sp>
      <p:sp>
        <p:nvSpPr>
          <p:cNvPr id="289" name="Google Shape;289;p42"/>
          <p:cNvSpPr txBox="1"/>
          <p:nvPr/>
        </p:nvSpPr>
        <p:spPr>
          <a:xfrm>
            <a:off x="2094200" y="4827275"/>
            <a:ext cx="42300" cy="12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90" name="Google Shape;290;p42"/>
          <p:cNvSpPr txBox="1"/>
          <p:nvPr/>
        </p:nvSpPr>
        <p:spPr>
          <a:xfrm>
            <a:off x="219325" y="218548"/>
            <a:ext cx="8481600" cy="45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2120" b="1">
                <a:solidFill>
                  <a:srgbClr val="5B6770"/>
                </a:solidFill>
                <a:latin typeface="Georgia"/>
                <a:ea typeface="Georgia"/>
                <a:cs typeface="Georgia"/>
                <a:sym typeface="Georgia"/>
              </a:rPr>
              <a:t>And these consequences do not affect everyone equally.</a:t>
            </a:r>
            <a:endParaRPr sz="1900" b="1" i="0" u="none" strike="noStrike" cap="none">
              <a:solidFill>
                <a:srgbClr val="666666"/>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animEffect transition="in" filter="fade">
                                      <p:cBhvr>
                                        <p:cTn id="7" dur="1000"/>
                                        <p:tgtEl>
                                          <p:spTgt spid="2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xEl>
                                              <p:pRg st="1" end="1"/>
                                            </p:txEl>
                                          </p:spTgt>
                                        </p:tgtEl>
                                        <p:attrNameLst>
                                          <p:attrName>style.visibility</p:attrName>
                                        </p:attrNameLst>
                                      </p:cBhvr>
                                      <p:to>
                                        <p:strVal val="visible"/>
                                      </p:to>
                                    </p:set>
                                    <p:animEffect transition="in" filter="fade">
                                      <p:cBhvr>
                                        <p:cTn id="12" dur="1000"/>
                                        <p:tgtEl>
                                          <p:spTgt spid="2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4">
                                            <p:txEl>
                                              <p:pRg st="2" end="2"/>
                                            </p:txEl>
                                          </p:spTgt>
                                        </p:tgtEl>
                                        <p:attrNameLst>
                                          <p:attrName>style.visibility</p:attrName>
                                        </p:attrNameLst>
                                      </p:cBhvr>
                                      <p:to>
                                        <p:strVal val="visible"/>
                                      </p:to>
                                    </p:set>
                                    <p:animEffect transition="in" filter="fade">
                                      <p:cBhvr>
                                        <p:cTn id="17" dur="1000"/>
                                        <p:tgtEl>
                                          <p:spTgt spid="2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4">
                                            <p:txEl>
                                              <p:pRg st="3" end="3"/>
                                            </p:txEl>
                                          </p:spTgt>
                                        </p:tgtEl>
                                        <p:attrNameLst>
                                          <p:attrName>style.visibility</p:attrName>
                                        </p:attrNameLst>
                                      </p:cBhvr>
                                      <p:to>
                                        <p:strVal val="visible"/>
                                      </p:to>
                                    </p:set>
                                    <p:animEffect transition="in" filter="fade">
                                      <p:cBhvr>
                                        <p:cTn id="22" dur="1000"/>
                                        <p:tgtEl>
                                          <p:spTgt spid="2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4">
                                            <p:txEl>
                                              <p:pRg st="4" end="4"/>
                                            </p:txEl>
                                          </p:spTgt>
                                        </p:tgtEl>
                                        <p:attrNameLst>
                                          <p:attrName>style.visibility</p:attrName>
                                        </p:attrNameLst>
                                      </p:cBhvr>
                                      <p:to>
                                        <p:strVal val="visible"/>
                                      </p:to>
                                    </p:set>
                                    <p:animEffect transition="in" filter="fade">
                                      <p:cBhvr>
                                        <p:cTn id="27" dur="1000"/>
                                        <p:tgtEl>
                                          <p:spTgt spid="2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4">
                                            <p:txEl>
                                              <p:pRg st="5" end="5"/>
                                            </p:txEl>
                                          </p:spTgt>
                                        </p:tgtEl>
                                        <p:attrNameLst>
                                          <p:attrName>style.visibility</p:attrName>
                                        </p:attrNameLst>
                                      </p:cBhvr>
                                      <p:to>
                                        <p:strVal val="visible"/>
                                      </p:to>
                                    </p:set>
                                    <p:animEffect transition="in" filter="fade">
                                      <p:cBhvr>
                                        <p:cTn id="32" dur="1000"/>
                                        <p:tgtEl>
                                          <p:spTgt spid="28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4">
                                            <p:txEl>
                                              <p:pRg st="0" end="0"/>
                                            </p:txEl>
                                          </p:spTgt>
                                        </p:tgtEl>
                                        <p:attrNameLst>
                                          <p:attrName>style.visibility</p:attrName>
                                        </p:attrNameLst>
                                      </p:cBhvr>
                                      <p:to>
                                        <p:strVal val="visible"/>
                                      </p:to>
                                    </p:set>
                                    <p:animEffect transition="in" filter="fade">
                                      <p:cBhvr>
                                        <p:cTn id="37" dur="1000"/>
                                        <p:tgtEl>
                                          <p:spTgt spid="28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4">
                                            <p:txEl>
                                              <p:pRg st="1" end="1"/>
                                            </p:txEl>
                                          </p:spTgt>
                                        </p:tgtEl>
                                        <p:attrNameLst>
                                          <p:attrName>style.visibility</p:attrName>
                                        </p:attrNameLst>
                                      </p:cBhvr>
                                      <p:to>
                                        <p:strVal val="visible"/>
                                      </p:to>
                                    </p:set>
                                    <p:animEffect transition="in" filter="fade">
                                      <p:cBhvr>
                                        <p:cTn id="42" dur="1000"/>
                                        <p:tgtEl>
                                          <p:spTgt spid="28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4">
                                            <p:txEl>
                                              <p:pRg st="2" end="2"/>
                                            </p:txEl>
                                          </p:spTgt>
                                        </p:tgtEl>
                                        <p:attrNameLst>
                                          <p:attrName>style.visibility</p:attrName>
                                        </p:attrNameLst>
                                      </p:cBhvr>
                                      <p:to>
                                        <p:strVal val="visible"/>
                                      </p:to>
                                    </p:set>
                                    <p:animEffect transition="in" filter="fade">
                                      <p:cBhvr>
                                        <p:cTn id="47" dur="1000"/>
                                        <p:tgtEl>
                                          <p:spTgt spid="28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4">
                                            <p:txEl>
                                              <p:pRg st="3" end="3"/>
                                            </p:txEl>
                                          </p:spTgt>
                                        </p:tgtEl>
                                        <p:attrNameLst>
                                          <p:attrName>style.visibility</p:attrName>
                                        </p:attrNameLst>
                                      </p:cBhvr>
                                      <p:to>
                                        <p:strVal val="visible"/>
                                      </p:to>
                                    </p:set>
                                    <p:animEffect transition="in" filter="fade">
                                      <p:cBhvr>
                                        <p:cTn id="52" dur="1000"/>
                                        <p:tgtEl>
                                          <p:spTgt spid="28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4">
                                            <p:txEl>
                                              <p:pRg st="4" end="4"/>
                                            </p:txEl>
                                          </p:spTgt>
                                        </p:tgtEl>
                                        <p:attrNameLst>
                                          <p:attrName>style.visibility</p:attrName>
                                        </p:attrNameLst>
                                      </p:cBhvr>
                                      <p:to>
                                        <p:strVal val="visible"/>
                                      </p:to>
                                    </p:set>
                                    <p:animEffect transition="in" filter="fade">
                                      <p:cBhvr>
                                        <p:cTn id="57" dur="1000"/>
                                        <p:tgtEl>
                                          <p:spTgt spid="28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4">
                                            <p:txEl>
                                              <p:pRg st="5" end="5"/>
                                            </p:txEl>
                                          </p:spTgt>
                                        </p:tgtEl>
                                        <p:attrNameLst>
                                          <p:attrName>style.visibility</p:attrName>
                                        </p:attrNameLst>
                                      </p:cBhvr>
                                      <p:to>
                                        <p:strVal val="visible"/>
                                      </p:to>
                                    </p:set>
                                    <p:animEffect transition="in" filter="fade">
                                      <p:cBhvr>
                                        <p:cTn id="62" dur="1000"/>
                                        <p:tgtEl>
                                          <p:spTgt spid="2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3"/>
          <p:cNvSpPr txBox="1"/>
          <p:nvPr/>
        </p:nvSpPr>
        <p:spPr>
          <a:xfrm>
            <a:off x="0" y="4903022"/>
            <a:ext cx="5556300" cy="1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770"/>
              </a:buClr>
              <a:buSzPts val="250"/>
              <a:buFont typeface="Arial"/>
              <a:buNone/>
            </a:pPr>
            <a:r>
              <a:rPr lang="en" sz="1000" b="0" i="0" u="none" strike="noStrike" cap="none">
                <a:solidFill>
                  <a:srgbClr val="5D6770"/>
                </a:solidFill>
                <a:latin typeface="Georgia"/>
                <a:ea typeface="Georgia"/>
                <a:cs typeface="Georgia"/>
                <a:sym typeface="Georgia"/>
              </a:rPr>
              <a:t>TERNER CENTER FOR HOUSING INNOVATION </a:t>
            </a:r>
            <a:r>
              <a:rPr lang="en" sz="1000" b="0" i="0" u="none" strike="noStrike" cap="none">
                <a:solidFill>
                  <a:srgbClr val="FFC52F"/>
                </a:solidFill>
                <a:latin typeface="Georgia"/>
                <a:ea typeface="Georgia"/>
                <a:cs typeface="Georgia"/>
                <a:sym typeface="Georgia"/>
              </a:rPr>
              <a:t>UC BERKELEY</a:t>
            </a:r>
            <a:endParaRPr sz="1400" b="0" i="0" u="none" strike="noStrike" cap="none">
              <a:solidFill>
                <a:srgbClr val="000000"/>
              </a:solidFill>
              <a:latin typeface="Georgia"/>
              <a:ea typeface="Georgia"/>
              <a:cs typeface="Georgia"/>
              <a:sym typeface="Georgia"/>
            </a:endParaRPr>
          </a:p>
        </p:txBody>
      </p:sp>
      <p:sp>
        <p:nvSpPr>
          <p:cNvPr id="297" name="Google Shape;297;p43"/>
          <p:cNvSpPr txBox="1"/>
          <p:nvPr/>
        </p:nvSpPr>
        <p:spPr>
          <a:xfrm>
            <a:off x="209825" y="0"/>
            <a:ext cx="8639400" cy="8574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20" b="1">
                <a:solidFill>
                  <a:srgbClr val="5B6770"/>
                </a:solidFill>
                <a:highlight>
                  <a:schemeClr val="lt1"/>
                </a:highlight>
                <a:latin typeface="Georgia"/>
                <a:ea typeface="Georgia"/>
                <a:cs typeface="Georgia"/>
                <a:sym typeface="Georgia"/>
              </a:rPr>
              <a:t>California’s Housing Crisis</a:t>
            </a:r>
            <a:endParaRPr sz="2700">
              <a:solidFill>
                <a:srgbClr val="4E748B"/>
              </a:solidFill>
              <a:latin typeface="Georgia"/>
              <a:ea typeface="Georgia"/>
              <a:cs typeface="Georgia"/>
              <a:sym typeface="Georgia"/>
            </a:endParaRPr>
          </a:p>
        </p:txBody>
      </p:sp>
      <p:grpSp>
        <p:nvGrpSpPr>
          <p:cNvPr id="298" name="Google Shape;298;p43"/>
          <p:cNvGrpSpPr/>
          <p:nvPr/>
        </p:nvGrpSpPr>
        <p:grpSpPr>
          <a:xfrm>
            <a:off x="-9119" y="791095"/>
            <a:ext cx="8639323" cy="70258"/>
            <a:chOff x="-101019" y="3329073"/>
            <a:chExt cx="8635869" cy="71400"/>
          </a:xfrm>
        </p:grpSpPr>
        <p:cxnSp>
          <p:nvCxnSpPr>
            <p:cNvPr id="299" name="Google Shape;299;p43"/>
            <p:cNvCxnSpPr/>
            <p:nvPr/>
          </p:nvCxnSpPr>
          <p:spPr>
            <a:xfrm>
              <a:off x="-101019" y="3362341"/>
              <a:ext cx="8572500" cy="0"/>
            </a:xfrm>
            <a:prstGeom prst="straightConnector1">
              <a:avLst/>
            </a:prstGeom>
            <a:noFill/>
            <a:ln w="25400" cap="flat" cmpd="sng">
              <a:solidFill>
                <a:srgbClr val="FFC52F"/>
              </a:solidFill>
              <a:prstDash val="solid"/>
              <a:round/>
              <a:headEnd type="none" w="sm" len="sm"/>
              <a:tailEnd type="none" w="sm" len="sm"/>
            </a:ln>
          </p:spPr>
        </p:cxnSp>
        <p:sp>
          <p:nvSpPr>
            <p:cNvPr id="300" name="Google Shape;300;p43"/>
            <p:cNvSpPr/>
            <p:nvPr/>
          </p:nvSpPr>
          <p:spPr>
            <a:xfrm>
              <a:off x="8463450" y="3329073"/>
              <a:ext cx="71400" cy="71400"/>
            </a:xfrm>
            <a:prstGeom prst="ellipse">
              <a:avLst/>
            </a:prstGeom>
            <a:noFill/>
            <a:ln w="19050" cap="flat" cmpd="sng">
              <a:solidFill>
                <a:srgbClr val="FFC52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Calibri"/>
                <a:ea typeface="Calibri"/>
                <a:cs typeface="Calibri"/>
                <a:sym typeface="Calibri"/>
              </a:endParaRPr>
            </a:p>
          </p:txBody>
        </p:sp>
      </p:grpSp>
      <p:sp>
        <p:nvSpPr>
          <p:cNvPr id="301" name="Google Shape;301;p43"/>
          <p:cNvSpPr txBox="1"/>
          <p:nvPr/>
        </p:nvSpPr>
        <p:spPr>
          <a:xfrm>
            <a:off x="1044525" y="1854450"/>
            <a:ext cx="6788100" cy="143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chemeClr val="dk2"/>
                </a:solidFill>
                <a:latin typeface="Georgia"/>
                <a:ea typeface="Georgia"/>
                <a:cs typeface="Georgia"/>
                <a:sym typeface="Georgia"/>
              </a:rPr>
              <a:t>What’s working?</a:t>
            </a:r>
            <a:endParaRPr sz="4800">
              <a:solidFill>
                <a:schemeClr val="dk2"/>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4"/>
          <p:cNvSpPr txBox="1"/>
          <p:nvPr/>
        </p:nvSpPr>
        <p:spPr>
          <a:xfrm>
            <a:off x="7858155" y="4914435"/>
            <a:ext cx="1156800" cy="1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1" u="none" strike="noStrike" cap="none">
                <a:solidFill>
                  <a:srgbClr val="000000"/>
                </a:solidFill>
                <a:latin typeface="Georgia"/>
                <a:ea typeface="Georgia"/>
                <a:cs typeface="Georgia"/>
                <a:sym typeface="Georgia"/>
              </a:rPr>
              <a:t>Source: </a:t>
            </a:r>
            <a:r>
              <a:rPr lang="en" sz="600" b="0" i="1" u="sng" strike="noStrike" cap="none">
                <a:solidFill>
                  <a:srgbClr val="000000"/>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HCD ADU Handbook</a:t>
            </a:r>
            <a:endParaRPr sz="600" b="0" i="1" u="none" strike="noStrike" cap="none">
              <a:solidFill>
                <a:srgbClr val="000000"/>
              </a:solidFill>
              <a:latin typeface="Georgia"/>
              <a:ea typeface="Georgia"/>
              <a:cs typeface="Georgia"/>
              <a:sym typeface="Georgia"/>
            </a:endParaRPr>
          </a:p>
        </p:txBody>
      </p:sp>
      <p:sp>
        <p:nvSpPr>
          <p:cNvPr id="308" name="Google Shape;308;p44"/>
          <p:cNvSpPr txBox="1"/>
          <p:nvPr/>
        </p:nvSpPr>
        <p:spPr>
          <a:xfrm>
            <a:off x="0" y="4903022"/>
            <a:ext cx="5556300" cy="1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770"/>
              </a:buClr>
              <a:buSzPts val="250"/>
              <a:buFont typeface="Arial"/>
              <a:buNone/>
            </a:pPr>
            <a:r>
              <a:rPr lang="en" sz="1000" b="0" i="0" u="none" strike="noStrike" cap="none">
                <a:solidFill>
                  <a:srgbClr val="5D6770"/>
                </a:solidFill>
                <a:latin typeface="Georgia"/>
                <a:ea typeface="Georgia"/>
                <a:cs typeface="Georgia"/>
                <a:sym typeface="Georgia"/>
              </a:rPr>
              <a:t>TERNER CENTER FOR HOUSING INNOVATION </a:t>
            </a:r>
            <a:r>
              <a:rPr lang="en" sz="1000" b="0" i="0" u="none" strike="noStrike" cap="none">
                <a:solidFill>
                  <a:srgbClr val="FFC52F"/>
                </a:solidFill>
                <a:latin typeface="Georgia"/>
                <a:ea typeface="Georgia"/>
                <a:cs typeface="Georgia"/>
                <a:sym typeface="Georgia"/>
              </a:rPr>
              <a:t>UC BERKELEY</a:t>
            </a:r>
            <a:endParaRPr sz="1400" b="0" i="0" u="none" strike="noStrike" cap="none">
              <a:solidFill>
                <a:srgbClr val="000000"/>
              </a:solidFill>
              <a:latin typeface="Georgia"/>
              <a:ea typeface="Georgia"/>
              <a:cs typeface="Georgia"/>
              <a:sym typeface="Georgia"/>
            </a:endParaRPr>
          </a:p>
        </p:txBody>
      </p:sp>
      <p:sp>
        <p:nvSpPr>
          <p:cNvPr id="309" name="Google Shape;309;p44"/>
          <p:cNvSpPr txBox="1"/>
          <p:nvPr/>
        </p:nvSpPr>
        <p:spPr>
          <a:xfrm>
            <a:off x="209800" y="0"/>
            <a:ext cx="8639400" cy="8574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20" b="1">
                <a:solidFill>
                  <a:srgbClr val="5B6770"/>
                </a:solidFill>
                <a:highlight>
                  <a:schemeClr val="lt1"/>
                </a:highlight>
                <a:latin typeface="Georgia"/>
                <a:ea typeface="Georgia"/>
                <a:cs typeface="Georgia"/>
                <a:sym typeface="Georgia"/>
              </a:rPr>
              <a:t>ADUs: A California Success</a:t>
            </a:r>
            <a:endParaRPr sz="2700">
              <a:solidFill>
                <a:srgbClr val="4E748B"/>
              </a:solidFill>
              <a:latin typeface="Georgia"/>
              <a:ea typeface="Georgia"/>
              <a:cs typeface="Georgia"/>
              <a:sym typeface="Georgia"/>
            </a:endParaRPr>
          </a:p>
        </p:txBody>
      </p:sp>
      <p:sp>
        <p:nvSpPr>
          <p:cNvPr id="310" name="Google Shape;310;p44"/>
          <p:cNvSpPr/>
          <p:nvPr/>
        </p:nvSpPr>
        <p:spPr>
          <a:xfrm>
            <a:off x="50950" y="987800"/>
            <a:ext cx="3348300" cy="3915300"/>
          </a:xfrm>
          <a:prstGeom prst="rect">
            <a:avLst/>
          </a:prstGeom>
          <a:noFill/>
          <a:ln>
            <a:noFill/>
          </a:ln>
        </p:spPr>
        <p:txBody>
          <a:bodyPr spcFirstLastPara="1" wrap="square" lIns="68575" tIns="34275" rIns="68575" bIns="34275" anchor="t" anchorCtr="0">
            <a:noAutofit/>
          </a:bodyPr>
          <a:lstStyle/>
          <a:p>
            <a:pPr marL="342900" marR="0" lvl="0" indent="-273050" algn="l" rtl="0">
              <a:lnSpc>
                <a:spcPct val="100000"/>
              </a:lnSpc>
              <a:spcBef>
                <a:spcPts val="0"/>
              </a:spcBef>
              <a:spcAft>
                <a:spcPts val="0"/>
              </a:spcAft>
              <a:buClr>
                <a:srgbClr val="525252"/>
              </a:buClr>
              <a:buSzPts val="1700"/>
              <a:buFont typeface="Georgia"/>
              <a:buChar char="●"/>
            </a:pPr>
            <a:r>
              <a:rPr lang="en" sz="1600">
                <a:solidFill>
                  <a:srgbClr val="525252"/>
                </a:solidFill>
                <a:latin typeface="Georgia"/>
                <a:ea typeface="Georgia"/>
                <a:cs typeface="Georgia"/>
                <a:sym typeface="Georgia"/>
              </a:rPr>
              <a:t>ADUs are built ministerially, with little to no impact fees </a:t>
            </a:r>
            <a:br>
              <a:rPr lang="en" sz="1600">
                <a:solidFill>
                  <a:srgbClr val="525252"/>
                </a:solidFill>
                <a:latin typeface="Georgia"/>
                <a:ea typeface="Georgia"/>
                <a:cs typeface="Georgia"/>
                <a:sym typeface="Georgia"/>
              </a:rPr>
            </a:br>
            <a:r>
              <a:rPr lang="en" sz="1600">
                <a:solidFill>
                  <a:srgbClr val="525252"/>
                </a:solidFill>
                <a:latin typeface="Georgia"/>
                <a:ea typeface="Georgia"/>
                <a:cs typeface="Georgia"/>
                <a:sym typeface="Georgia"/>
              </a:rPr>
              <a:t>and strict permitting timelines.</a:t>
            </a:r>
            <a:endParaRPr sz="1600">
              <a:solidFill>
                <a:srgbClr val="525252"/>
              </a:solidFill>
              <a:latin typeface="Georgia"/>
              <a:ea typeface="Georgia"/>
              <a:cs typeface="Georgia"/>
              <a:sym typeface="Georgia"/>
            </a:endParaRPr>
          </a:p>
          <a:p>
            <a:pPr marL="342900" marR="0" lvl="0" indent="0" algn="l" rtl="0">
              <a:lnSpc>
                <a:spcPct val="100000"/>
              </a:lnSpc>
              <a:spcBef>
                <a:spcPts val="0"/>
              </a:spcBef>
              <a:spcAft>
                <a:spcPts val="0"/>
              </a:spcAft>
              <a:buNone/>
            </a:pPr>
            <a:endParaRPr sz="1600">
              <a:solidFill>
                <a:srgbClr val="525252"/>
              </a:solidFill>
              <a:latin typeface="Georgia"/>
              <a:ea typeface="Georgia"/>
              <a:cs typeface="Georgia"/>
              <a:sym typeface="Georgia"/>
            </a:endParaRPr>
          </a:p>
          <a:p>
            <a:pPr marL="342900" marR="0" lvl="0" indent="-273050" algn="l" rtl="0">
              <a:lnSpc>
                <a:spcPct val="100000"/>
              </a:lnSpc>
              <a:spcBef>
                <a:spcPts val="0"/>
              </a:spcBef>
              <a:spcAft>
                <a:spcPts val="0"/>
              </a:spcAft>
              <a:buClr>
                <a:srgbClr val="525252"/>
              </a:buClr>
              <a:buSzPts val="1700"/>
              <a:buFont typeface="Georgia"/>
              <a:buChar char="●"/>
            </a:pPr>
            <a:r>
              <a:rPr lang="en" sz="1600">
                <a:solidFill>
                  <a:srgbClr val="525252"/>
                </a:solidFill>
                <a:latin typeface="Georgia"/>
                <a:ea typeface="Georgia"/>
                <a:cs typeface="Georgia"/>
                <a:sym typeface="Georgia"/>
              </a:rPr>
              <a:t>Many units are naturally affordable to households </a:t>
            </a:r>
            <a:br>
              <a:rPr lang="en" sz="1600">
                <a:solidFill>
                  <a:srgbClr val="525252"/>
                </a:solidFill>
                <a:latin typeface="Georgia"/>
                <a:ea typeface="Georgia"/>
                <a:cs typeface="Georgia"/>
                <a:sym typeface="Georgia"/>
              </a:rPr>
            </a:br>
            <a:r>
              <a:rPr lang="en" sz="1600">
                <a:solidFill>
                  <a:srgbClr val="525252"/>
                </a:solidFill>
                <a:latin typeface="Georgia"/>
                <a:ea typeface="Georgia"/>
                <a:cs typeface="Georgia"/>
                <a:sym typeface="Georgia"/>
              </a:rPr>
              <a:t>at or below 80 percent of </a:t>
            </a:r>
            <a:br>
              <a:rPr lang="en" sz="1600">
                <a:solidFill>
                  <a:srgbClr val="525252"/>
                </a:solidFill>
                <a:latin typeface="Georgia"/>
                <a:ea typeface="Georgia"/>
                <a:cs typeface="Georgia"/>
                <a:sym typeface="Georgia"/>
              </a:rPr>
            </a:br>
            <a:r>
              <a:rPr lang="en" sz="1600">
                <a:solidFill>
                  <a:srgbClr val="525252"/>
                </a:solidFill>
                <a:latin typeface="Georgia"/>
                <a:ea typeface="Georgia"/>
                <a:cs typeface="Georgia"/>
                <a:sym typeface="Georgia"/>
              </a:rPr>
              <a:t>Area Median Income </a:t>
            </a:r>
            <a:br>
              <a:rPr lang="en" sz="1600">
                <a:solidFill>
                  <a:srgbClr val="525252"/>
                </a:solidFill>
                <a:latin typeface="Georgia"/>
                <a:ea typeface="Georgia"/>
                <a:cs typeface="Georgia"/>
                <a:sym typeface="Georgia"/>
              </a:rPr>
            </a:br>
            <a:r>
              <a:rPr lang="en" sz="1600">
                <a:solidFill>
                  <a:srgbClr val="525252"/>
                </a:solidFill>
                <a:latin typeface="Georgia"/>
                <a:ea typeface="Georgia"/>
                <a:cs typeface="Georgia"/>
                <a:sym typeface="Georgia"/>
              </a:rPr>
              <a:t>(and often in areas with few other affordable options).</a:t>
            </a:r>
            <a:endParaRPr sz="1600">
              <a:solidFill>
                <a:srgbClr val="525252"/>
              </a:solidFill>
              <a:latin typeface="Georgia"/>
              <a:ea typeface="Georgia"/>
              <a:cs typeface="Georgia"/>
              <a:sym typeface="Georgia"/>
            </a:endParaRPr>
          </a:p>
          <a:p>
            <a:pPr marL="342900" marR="0" lvl="0" indent="0" algn="l" rtl="0">
              <a:lnSpc>
                <a:spcPct val="100000"/>
              </a:lnSpc>
              <a:spcBef>
                <a:spcPts val="0"/>
              </a:spcBef>
              <a:spcAft>
                <a:spcPts val="0"/>
              </a:spcAft>
              <a:buNone/>
            </a:pPr>
            <a:endParaRPr sz="1600">
              <a:solidFill>
                <a:srgbClr val="525252"/>
              </a:solidFill>
              <a:latin typeface="Georgia"/>
              <a:ea typeface="Georgia"/>
              <a:cs typeface="Georgia"/>
              <a:sym typeface="Georgia"/>
            </a:endParaRPr>
          </a:p>
          <a:p>
            <a:pPr marL="342900" marR="0" lvl="0" indent="-273050" algn="l" rtl="0">
              <a:lnSpc>
                <a:spcPct val="100000"/>
              </a:lnSpc>
              <a:spcBef>
                <a:spcPts val="0"/>
              </a:spcBef>
              <a:spcAft>
                <a:spcPts val="0"/>
              </a:spcAft>
              <a:buClr>
                <a:srgbClr val="525252"/>
              </a:buClr>
              <a:buSzPts val="1700"/>
              <a:buFont typeface="Georgia"/>
              <a:buChar char="●"/>
            </a:pPr>
            <a:r>
              <a:rPr lang="en" sz="1600">
                <a:solidFill>
                  <a:srgbClr val="525252"/>
                </a:solidFill>
                <a:latin typeface="Georgia"/>
                <a:ea typeface="Georgia"/>
                <a:cs typeface="Georgia"/>
                <a:sym typeface="Georgia"/>
              </a:rPr>
              <a:t>ADU permitting increased </a:t>
            </a:r>
            <a:br>
              <a:rPr lang="en" sz="1600">
                <a:solidFill>
                  <a:srgbClr val="525252"/>
                </a:solidFill>
                <a:latin typeface="Georgia"/>
                <a:ea typeface="Georgia"/>
                <a:cs typeface="Georgia"/>
                <a:sym typeface="Georgia"/>
              </a:rPr>
            </a:br>
            <a:r>
              <a:rPr lang="en" sz="1600">
                <a:solidFill>
                  <a:srgbClr val="525252"/>
                </a:solidFill>
                <a:latin typeface="Georgia"/>
                <a:ea typeface="Georgia"/>
                <a:cs typeface="Georgia"/>
                <a:sym typeface="Georgia"/>
              </a:rPr>
              <a:t>from 8,900 units in 2018 </a:t>
            </a:r>
            <a:br>
              <a:rPr lang="en" sz="1600">
                <a:solidFill>
                  <a:srgbClr val="525252"/>
                </a:solidFill>
                <a:latin typeface="Georgia"/>
                <a:ea typeface="Georgia"/>
                <a:cs typeface="Georgia"/>
                <a:sym typeface="Georgia"/>
              </a:rPr>
            </a:br>
            <a:r>
              <a:rPr lang="en" sz="1600">
                <a:solidFill>
                  <a:srgbClr val="525252"/>
                </a:solidFill>
                <a:latin typeface="Georgia"/>
                <a:ea typeface="Georgia"/>
                <a:cs typeface="Georgia"/>
                <a:sym typeface="Georgia"/>
              </a:rPr>
              <a:t>to 28,210 in 2023.</a:t>
            </a:r>
            <a:br>
              <a:rPr lang="en" sz="1700" b="0" i="0" strike="noStrike" cap="none">
                <a:solidFill>
                  <a:srgbClr val="525252"/>
                </a:solidFill>
                <a:latin typeface="Georgia"/>
                <a:ea typeface="Georgia"/>
                <a:cs typeface="Georgia"/>
                <a:sym typeface="Georgia"/>
              </a:rPr>
            </a:br>
            <a:endParaRPr sz="1700" b="0" i="0" strike="noStrike" cap="none">
              <a:solidFill>
                <a:srgbClr val="525252"/>
              </a:solidFill>
              <a:latin typeface="Georgia"/>
              <a:ea typeface="Georgia"/>
              <a:cs typeface="Georgia"/>
              <a:sym typeface="Georgia"/>
            </a:endParaRPr>
          </a:p>
        </p:txBody>
      </p:sp>
      <p:grpSp>
        <p:nvGrpSpPr>
          <p:cNvPr id="311" name="Google Shape;311;p44"/>
          <p:cNvGrpSpPr/>
          <p:nvPr/>
        </p:nvGrpSpPr>
        <p:grpSpPr>
          <a:xfrm>
            <a:off x="-9119" y="791095"/>
            <a:ext cx="8639323" cy="70258"/>
            <a:chOff x="-101019" y="3329073"/>
            <a:chExt cx="8635869" cy="71400"/>
          </a:xfrm>
        </p:grpSpPr>
        <p:cxnSp>
          <p:nvCxnSpPr>
            <p:cNvPr id="312" name="Google Shape;312;p44"/>
            <p:cNvCxnSpPr/>
            <p:nvPr/>
          </p:nvCxnSpPr>
          <p:spPr>
            <a:xfrm>
              <a:off x="-101019" y="3362341"/>
              <a:ext cx="8572500" cy="0"/>
            </a:xfrm>
            <a:prstGeom prst="straightConnector1">
              <a:avLst/>
            </a:prstGeom>
            <a:noFill/>
            <a:ln w="25400" cap="flat" cmpd="sng">
              <a:solidFill>
                <a:srgbClr val="FFC52F"/>
              </a:solidFill>
              <a:prstDash val="solid"/>
              <a:round/>
              <a:headEnd type="none" w="sm" len="sm"/>
              <a:tailEnd type="none" w="sm" len="sm"/>
            </a:ln>
          </p:spPr>
        </p:cxnSp>
        <p:sp>
          <p:nvSpPr>
            <p:cNvPr id="313" name="Google Shape;313;p44"/>
            <p:cNvSpPr/>
            <p:nvPr/>
          </p:nvSpPr>
          <p:spPr>
            <a:xfrm>
              <a:off x="8463450" y="3329073"/>
              <a:ext cx="71400" cy="71400"/>
            </a:xfrm>
            <a:prstGeom prst="ellipse">
              <a:avLst/>
            </a:prstGeom>
            <a:noFill/>
            <a:ln w="19050" cap="flat" cmpd="sng">
              <a:solidFill>
                <a:srgbClr val="FFC52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Calibri"/>
                <a:ea typeface="Calibri"/>
                <a:cs typeface="Calibri"/>
                <a:sym typeface="Calibri"/>
              </a:endParaRPr>
            </a:p>
          </p:txBody>
        </p:sp>
      </p:grpSp>
      <p:pic>
        <p:nvPicPr>
          <p:cNvPr id="314" name="Google Shape;314;p44"/>
          <p:cNvPicPr preferRelativeResize="0"/>
          <p:nvPr/>
        </p:nvPicPr>
        <p:blipFill>
          <a:blip r:embed="rId4">
            <a:alphaModFix/>
          </a:blip>
          <a:stretch>
            <a:fillRect/>
          </a:stretch>
        </p:blipFill>
        <p:spPr>
          <a:xfrm>
            <a:off x="3430775" y="987788"/>
            <a:ext cx="5662226" cy="37887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5"/>
          <p:cNvSpPr txBox="1"/>
          <p:nvPr/>
        </p:nvSpPr>
        <p:spPr>
          <a:xfrm>
            <a:off x="2094200" y="4827275"/>
            <a:ext cx="42300" cy="12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321" name="Google Shape;321;p45"/>
          <p:cNvSpPr txBox="1"/>
          <p:nvPr/>
        </p:nvSpPr>
        <p:spPr>
          <a:xfrm>
            <a:off x="184100" y="79750"/>
            <a:ext cx="8156700" cy="735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100" b="1">
                <a:solidFill>
                  <a:srgbClr val="666666"/>
                </a:solidFill>
                <a:latin typeface="Georgia"/>
                <a:ea typeface="Georgia"/>
                <a:cs typeface="Georgia"/>
                <a:sym typeface="Georgia"/>
              </a:rPr>
              <a:t>Another Success: </a:t>
            </a:r>
            <a:endParaRPr sz="2100" b="1">
              <a:solidFill>
                <a:srgbClr val="666666"/>
              </a:solidFill>
              <a:latin typeface="Georgia"/>
              <a:ea typeface="Georgia"/>
              <a:cs typeface="Georgia"/>
              <a:sym typeface="Georgia"/>
            </a:endParaRPr>
          </a:p>
          <a:p>
            <a:pPr marL="0" lvl="0" indent="0" algn="l" rtl="0">
              <a:spcBef>
                <a:spcPts val="0"/>
              </a:spcBef>
              <a:spcAft>
                <a:spcPts val="0"/>
              </a:spcAft>
              <a:buNone/>
            </a:pPr>
            <a:r>
              <a:rPr lang="en" sz="2100" b="1">
                <a:solidFill>
                  <a:srgbClr val="666666"/>
                </a:solidFill>
                <a:latin typeface="Georgia"/>
                <a:ea typeface="Georgia"/>
                <a:cs typeface="Georgia"/>
                <a:sym typeface="Georgia"/>
              </a:rPr>
              <a:t>Senate Bill 35/423 / State Density Bonus Combo</a:t>
            </a:r>
            <a:endParaRPr sz="2100" b="1">
              <a:solidFill>
                <a:srgbClr val="666666"/>
              </a:solidFill>
              <a:latin typeface="Georgia"/>
              <a:ea typeface="Georgia"/>
              <a:cs typeface="Georgia"/>
              <a:sym typeface="Georgia"/>
            </a:endParaRPr>
          </a:p>
        </p:txBody>
      </p:sp>
      <p:grpSp>
        <p:nvGrpSpPr>
          <p:cNvPr id="322" name="Google Shape;322;p45"/>
          <p:cNvGrpSpPr/>
          <p:nvPr/>
        </p:nvGrpSpPr>
        <p:grpSpPr>
          <a:xfrm>
            <a:off x="-9119" y="821594"/>
            <a:ext cx="8639323" cy="70258"/>
            <a:chOff x="-101019" y="3329073"/>
            <a:chExt cx="8635869" cy="71400"/>
          </a:xfrm>
        </p:grpSpPr>
        <p:cxnSp>
          <p:nvCxnSpPr>
            <p:cNvPr id="323" name="Google Shape;323;p45"/>
            <p:cNvCxnSpPr/>
            <p:nvPr/>
          </p:nvCxnSpPr>
          <p:spPr>
            <a:xfrm>
              <a:off x="-101019" y="3362341"/>
              <a:ext cx="8572500" cy="0"/>
            </a:xfrm>
            <a:prstGeom prst="straightConnector1">
              <a:avLst/>
            </a:prstGeom>
            <a:noFill/>
            <a:ln w="25400" cap="flat" cmpd="sng">
              <a:solidFill>
                <a:srgbClr val="FFC52F"/>
              </a:solidFill>
              <a:prstDash val="solid"/>
              <a:round/>
              <a:headEnd type="none" w="sm" len="sm"/>
              <a:tailEnd type="none" w="sm" len="sm"/>
            </a:ln>
          </p:spPr>
        </p:cxnSp>
        <p:sp>
          <p:nvSpPr>
            <p:cNvPr id="324" name="Google Shape;324;p45"/>
            <p:cNvSpPr/>
            <p:nvPr/>
          </p:nvSpPr>
          <p:spPr>
            <a:xfrm>
              <a:off x="8463450" y="3329073"/>
              <a:ext cx="71400" cy="71400"/>
            </a:xfrm>
            <a:prstGeom prst="ellipse">
              <a:avLst/>
            </a:prstGeom>
            <a:noFill/>
            <a:ln w="19050" cap="flat" cmpd="sng">
              <a:solidFill>
                <a:srgbClr val="FFC52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Calibri"/>
                <a:ea typeface="Calibri"/>
                <a:cs typeface="Calibri"/>
                <a:sym typeface="Calibri"/>
              </a:endParaRPr>
            </a:p>
          </p:txBody>
        </p:sp>
      </p:grpSp>
      <p:sp>
        <p:nvSpPr>
          <p:cNvPr id="325" name="Google Shape;325;p45"/>
          <p:cNvSpPr txBox="1"/>
          <p:nvPr/>
        </p:nvSpPr>
        <p:spPr>
          <a:xfrm>
            <a:off x="33025" y="4835700"/>
            <a:ext cx="565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accent5"/>
                </a:solidFill>
                <a:latin typeface="Georgia"/>
                <a:ea typeface="Georgia"/>
                <a:cs typeface="Georgia"/>
                <a:sym typeface="Georgia"/>
              </a:rPr>
              <a:t>TERNER CENTER FOR HOUSING INNOVATION </a:t>
            </a:r>
            <a:r>
              <a:rPr lang="en" sz="1000">
                <a:solidFill>
                  <a:srgbClr val="FFC52F"/>
                </a:solidFill>
                <a:latin typeface="Georgia"/>
                <a:ea typeface="Georgia"/>
                <a:cs typeface="Georgia"/>
                <a:sym typeface="Georgia"/>
              </a:rPr>
              <a:t>UC BERKELEY</a:t>
            </a:r>
            <a:endParaRPr>
              <a:solidFill>
                <a:schemeClr val="dk1"/>
              </a:solidFill>
              <a:latin typeface="Georgia"/>
              <a:ea typeface="Georgia"/>
              <a:cs typeface="Georgia"/>
              <a:sym typeface="Georgia"/>
            </a:endParaRPr>
          </a:p>
        </p:txBody>
      </p:sp>
      <p:sp>
        <p:nvSpPr>
          <p:cNvPr id="326" name="Google Shape;326;p45"/>
          <p:cNvSpPr txBox="1"/>
          <p:nvPr/>
        </p:nvSpPr>
        <p:spPr>
          <a:xfrm>
            <a:off x="244725" y="1014875"/>
            <a:ext cx="8204400" cy="34113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0"/>
              </a:spcBef>
              <a:spcAft>
                <a:spcPts val="0"/>
              </a:spcAft>
              <a:buClr>
                <a:srgbClr val="666666"/>
              </a:buClr>
              <a:buSzPts val="1700"/>
              <a:buFont typeface="Georgia"/>
              <a:buChar char="❖"/>
            </a:pPr>
            <a:r>
              <a:rPr lang="en" sz="1700" b="1">
                <a:solidFill>
                  <a:srgbClr val="666666"/>
                </a:solidFill>
                <a:latin typeface="Georgia"/>
                <a:ea typeface="Georgia"/>
                <a:cs typeface="Georgia"/>
                <a:sym typeface="Georgia"/>
              </a:rPr>
              <a:t>Senate Bill 35/423</a:t>
            </a:r>
            <a:r>
              <a:rPr lang="en" sz="1700">
                <a:solidFill>
                  <a:srgbClr val="666666"/>
                </a:solidFill>
                <a:latin typeface="Georgia"/>
                <a:ea typeface="Georgia"/>
                <a:cs typeface="Georgia"/>
                <a:sym typeface="Georgia"/>
              </a:rPr>
              <a:t> (Weiner, 2017/2024) provides a streamlined ministerial approval process for multifamily infill projects in jurisdictions that are not on track to meet their RHNA goals.</a:t>
            </a:r>
            <a:endParaRPr sz="900">
              <a:solidFill>
                <a:srgbClr val="666666"/>
              </a:solidFill>
              <a:latin typeface="Georgia"/>
              <a:ea typeface="Georgia"/>
              <a:cs typeface="Georgia"/>
              <a:sym typeface="Georgia"/>
            </a:endParaRPr>
          </a:p>
          <a:p>
            <a:pPr marL="457200" lvl="0" indent="-336550" algn="l" rtl="0">
              <a:lnSpc>
                <a:spcPct val="115000"/>
              </a:lnSpc>
              <a:spcBef>
                <a:spcPts val="1000"/>
              </a:spcBef>
              <a:spcAft>
                <a:spcPts val="0"/>
              </a:spcAft>
              <a:buClr>
                <a:srgbClr val="666666"/>
              </a:buClr>
              <a:buSzPts val="1700"/>
              <a:buFont typeface="Georgia"/>
              <a:buChar char="❖"/>
            </a:pPr>
            <a:r>
              <a:rPr lang="en" sz="1700" b="1">
                <a:solidFill>
                  <a:srgbClr val="666666"/>
                </a:solidFill>
                <a:latin typeface="Georgia"/>
                <a:ea typeface="Georgia"/>
                <a:cs typeface="Georgia"/>
                <a:sym typeface="Georgia"/>
              </a:rPr>
              <a:t>Successfully paired with other state laws</a:t>
            </a:r>
            <a:r>
              <a:rPr lang="en" sz="1700">
                <a:solidFill>
                  <a:srgbClr val="666666"/>
                </a:solidFill>
                <a:latin typeface="Georgia"/>
                <a:ea typeface="Georgia"/>
                <a:cs typeface="Georgia"/>
                <a:sym typeface="Georgia"/>
              </a:rPr>
              <a:t>: Affordable housing developers frequently use this with state Density Bonus Law to increase by-right approvals for units by 50% or more of base zoning and to secure many zoning concessions/waivers.</a:t>
            </a:r>
            <a:endParaRPr sz="1700">
              <a:solidFill>
                <a:srgbClr val="666666"/>
              </a:solidFill>
              <a:latin typeface="Georgia"/>
              <a:ea typeface="Georgia"/>
              <a:cs typeface="Georgia"/>
              <a:sym typeface="Georgia"/>
            </a:endParaRPr>
          </a:p>
          <a:p>
            <a:pPr marL="457200" lvl="0" indent="-336550" algn="l" rtl="0">
              <a:lnSpc>
                <a:spcPct val="115000"/>
              </a:lnSpc>
              <a:spcBef>
                <a:spcPts val="1000"/>
              </a:spcBef>
              <a:spcAft>
                <a:spcPts val="1000"/>
              </a:spcAft>
              <a:buClr>
                <a:srgbClr val="666666"/>
              </a:buClr>
              <a:buSzPts val="1700"/>
              <a:buFont typeface="Georgia"/>
              <a:buChar char="❖"/>
            </a:pPr>
            <a:r>
              <a:rPr lang="en" sz="1700" b="1">
                <a:solidFill>
                  <a:srgbClr val="666666"/>
                </a:solidFill>
                <a:latin typeface="Georgia"/>
                <a:ea typeface="Georgia"/>
                <a:cs typeface="Georgia"/>
                <a:sym typeface="Georgia"/>
              </a:rPr>
              <a:t>Increases number of viable projects and pulls forward project construction start: </a:t>
            </a:r>
            <a:r>
              <a:rPr lang="en" sz="1700">
                <a:solidFill>
                  <a:srgbClr val="666666"/>
                </a:solidFill>
                <a:latin typeface="Georgia"/>
                <a:ea typeface="Georgia"/>
                <a:cs typeface="Georgia"/>
                <a:sym typeface="Georgia"/>
              </a:rPr>
              <a:t>The</a:t>
            </a:r>
            <a:r>
              <a:rPr lang="en" sz="1700" b="1">
                <a:solidFill>
                  <a:srgbClr val="666666"/>
                </a:solidFill>
                <a:latin typeface="Georgia"/>
                <a:ea typeface="Georgia"/>
                <a:cs typeface="Georgia"/>
                <a:sym typeface="Georgia"/>
              </a:rPr>
              <a:t> </a:t>
            </a:r>
            <a:r>
              <a:rPr lang="en" sz="1700">
                <a:solidFill>
                  <a:srgbClr val="666666"/>
                </a:solidFill>
                <a:latin typeface="Georgia"/>
                <a:ea typeface="Georgia"/>
                <a:cs typeface="Georgia"/>
                <a:sym typeface="Georgia"/>
              </a:rPr>
              <a:t>90-day requirement for approval vastly accelerates multi-year approvals projects.</a:t>
            </a:r>
            <a:endParaRPr sz="1700">
              <a:solidFill>
                <a:srgbClr val="666666"/>
              </a:solidFill>
              <a:latin typeface="Georgia"/>
              <a:ea typeface="Georgia"/>
              <a:cs typeface="Georgia"/>
              <a:sym typeface="Georgia"/>
            </a:endParaRPr>
          </a:p>
        </p:txBody>
      </p:sp>
      <p:sp>
        <p:nvSpPr>
          <p:cNvPr id="327" name="Google Shape;327;p45"/>
          <p:cNvSpPr txBox="1"/>
          <p:nvPr/>
        </p:nvSpPr>
        <p:spPr>
          <a:xfrm>
            <a:off x="319725" y="4427975"/>
            <a:ext cx="808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Georgia"/>
                <a:ea typeface="Georgia"/>
                <a:cs typeface="Georgia"/>
                <a:sym typeface="Georgia"/>
              </a:rPr>
              <a:t>Source: </a:t>
            </a:r>
            <a:r>
              <a:rPr lang="en" sz="1000" u="sng">
                <a:solidFill>
                  <a:schemeClr val="hlink"/>
                </a:solidFill>
                <a:latin typeface="Georgia"/>
                <a:ea typeface="Georgia"/>
                <a:cs typeface="Georgia"/>
                <a:sym typeface="Georgia"/>
                <a:hlinkClick r:id="rId3"/>
              </a:rPr>
              <a:t>HCD’s Guidelines for Government Code Section 65913.4, Updated Streamlined Ministerial Approval Process</a:t>
            </a:r>
            <a:r>
              <a:rPr lang="en" sz="1000">
                <a:solidFill>
                  <a:schemeClr val="dk1"/>
                </a:solidFill>
                <a:latin typeface="Georgia"/>
                <a:ea typeface="Georgia"/>
                <a:cs typeface="Georgia"/>
                <a:sym typeface="Georgia"/>
              </a:rPr>
              <a:t> </a:t>
            </a:r>
            <a:endParaRPr sz="900">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p:nvPr/>
        </p:nvSpPr>
        <p:spPr>
          <a:xfrm>
            <a:off x="2094200" y="4827275"/>
            <a:ext cx="42300" cy="12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334" name="Google Shape;334;p46"/>
          <p:cNvSpPr txBox="1"/>
          <p:nvPr/>
        </p:nvSpPr>
        <p:spPr>
          <a:xfrm>
            <a:off x="232175" y="187575"/>
            <a:ext cx="8156700" cy="735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b="1">
                <a:solidFill>
                  <a:srgbClr val="666666"/>
                </a:solidFill>
                <a:latin typeface="Georgia"/>
                <a:ea typeface="Georgia"/>
                <a:cs typeface="Georgia"/>
                <a:sym typeface="Georgia"/>
              </a:rPr>
              <a:t>Between 2018 and 2021, 156 projects were approved or pending for SB 35 streamlining, comprising over 18,000 new housing units.</a:t>
            </a:r>
            <a:endParaRPr sz="1800" b="1">
              <a:solidFill>
                <a:srgbClr val="666666"/>
              </a:solidFill>
              <a:latin typeface="Georgia"/>
              <a:ea typeface="Georgia"/>
              <a:cs typeface="Georgia"/>
              <a:sym typeface="Georgia"/>
            </a:endParaRPr>
          </a:p>
        </p:txBody>
      </p:sp>
      <p:sp>
        <p:nvSpPr>
          <p:cNvPr id="335" name="Google Shape;335;p46"/>
          <p:cNvSpPr txBox="1"/>
          <p:nvPr/>
        </p:nvSpPr>
        <p:spPr>
          <a:xfrm>
            <a:off x="33025" y="4835700"/>
            <a:ext cx="565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accent5"/>
                </a:solidFill>
                <a:latin typeface="Georgia"/>
                <a:ea typeface="Georgia"/>
                <a:cs typeface="Georgia"/>
                <a:sym typeface="Georgia"/>
              </a:rPr>
              <a:t>TERNER CENTER FOR HOUSING INNOVATION </a:t>
            </a:r>
            <a:r>
              <a:rPr lang="en" sz="1000">
                <a:solidFill>
                  <a:srgbClr val="FFC52F"/>
                </a:solidFill>
                <a:latin typeface="Georgia"/>
                <a:ea typeface="Georgia"/>
                <a:cs typeface="Georgia"/>
                <a:sym typeface="Georgia"/>
              </a:rPr>
              <a:t>UC BERKELEY</a:t>
            </a:r>
            <a:endParaRPr>
              <a:solidFill>
                <a:schemeClr val="dk1"/>
              </a:solidFill>
              <a:latin typeface="Georgia"/>
              <a:ea typeface="Georgia"/>
              <a:cs typeface="Georgia"/>
              <a:sym typeface="Georgia"/>
            </a:endParaRPr>
          </a:p>
        </p:txBody>
      </p:sp>
      <p:grpSp>
        <p:nvGrpSpPr>
          <p:cNvPr id="336" name="Google Shape;336;p46"/>
          <p:cNvGrpSpPr/>
          <p:nvPr/>
        </p:nvGrpSpPr>
        <p:grpSpPr>
          <a:xfrm>
            <a:off x="-9119" y="973994"/>
            <a:ext cx="8639323" cy="70258"/>
            <a:chOff x="-101019" y="3329073"/>
            <a:chExt cx="8635869" cy="71400"/>
          </a:xfrm>
        </p:grpSpPr>
        <p:cxnSp>
          <p:nvCxnSpPr>
            <p:cNvPr id="337" name="Google Shape;337;p46"/>
            <p:cNvCxnSpPr/>
            <p:nvPr/>
          </p:nvCxnSpPr>
          <p:spPr>
            <a:xfrm>
              <a:off x="-101019" y="3362341"/>
              <a:ext cx="8572500" cy="0"/>
            </a:xfrm>
            <a:prstGeom prst="straightConnector1">
              <a:avLst/>
            </a:prstGeom>
            <a:noFill/>
            <a:ln w="25400" cap="flat" cmpd="sng">
              <a:solidFill>
                <a:srgbClr val="FFC52F"/>
              </a:solidFill>
              <a:prstDash val="solid"/>
              <a:round/>
              <a:headEnd type="none" w="sm" len="sm"/>
              <a:tailEnd type="none" w="sm" len="sm"/>
            </a:ln>
          </p:spPr>
        </p:cxnSp>
        <p:sp>
          <p:nvSpPr>
            <p:cNvPr id="338" name="Google Shape;338;p46"/>
            <p:cNvSpPr/>
            <p:nvPr/>
          </p:nvSpPr>
          <p:spPr>
            <a:xfrm>
              <a:off x="8463450" y="3329073"/>
              <a:ext cx="71400" cy="71400"/>
            </a:xfrm>
            <a:prstGeom prst="ellipse">
              <a:avLst/>
            </a:prstGeom>
            <a:noFill/>
            <a:ln w="19050" cap="flat" cmpd="sng">
              <a:solidFill>
                <a:srgbClr val="FFC52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Calibri"/>
                <a:ea typeface="Calibri"/>
                <a:cs typeface="Calibri"/>
                <a:sym typeface="Calibri"/>
              </a:endParaRPr>
            </a:p>
          </p:txBody>
        </p:sp>
      </p:grpSp>
      <p:sp>
        <p:nvSpPr>
          <p:cNvPr id="339" name="Google Shape;339;p46"/>
          <p:cNvSpPr txBox="1"/>
          <p:nvPr/>
        </p:nvSpPr>
        <p:spPr>
          <a:xfrm>
            <a:off x="1540125" y="1032475"/>
            <a:ext cx="57882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600"/>
              </a:spcAft>
              <a:buNone/>
            </a:pPr>
            <a:r>
              <a:rPr lang="en" sz="1200">
                <a:solidFill>
                  <a:schemeClr val="dk1"/>
                </a:solidFill>
                <a:latin typeface="Georgia"/>
                <a:ea typeface="Georgia"/>
                <a:cs typeface="Georgia"/>
                <a:sym typeface="Georgia"/>
              </a:rPr>
              <a:t>Proposed SB 35 Projects by the Year of Application and Project Status as of 2021</a:t>
            </a:r>
            <a:endParaRPr sz="1500"/>
          </a:p>
        </p:txBody>
      </p:sp>
      <p:pic>
        <p:nvPicPr>
          <p:cNvPr id="340" name="Google Shape;340;p46"/>
          <p:cNvPicPr preferRelativeResize="0"/>
          <p:nvPr/>
        </p:nvPicPr>
        <p:blipFill>
          <a:blip r:embed="rId3">
            <a:alphaModFix/>
          </a:blip>
          <a:stretch>
            <a:fillRect/>
          </a:stretch>
        </p:blipFill>
        <p:spPr>
          <a:xfrm>
            <a:off x="1617200" y="1327200"/>
            <a:ext cx="5797300" cy="3412075"/>
          </a:xfrm>
          <a:prstGeom prst="rect">
            <a:avLst/>
          </a:prstGeom>
          <a:noFill/>
          <a:ln>
            <a:noFill/>
          </a:ln>
        </p:spPr>
      </p:pic>
      <p:sp>
        <p:nvSpPr>
          <p:cNvPr id="341" name="Google Shape;341;p46"/>
          <p:cNvSpPr txBox="1"/>
          <p:nvPr/>
        </p:nvSpPr>
        <p:spPr>
          <a:xfrm>
            <a:off x="2449800" y="4333910"/>
            <a:ext cx="6694200" cy="986394"/>
          </a:xfrm>
          <a:prstGeom prst="rect">
            <a:avLst/>
          </a:prstGeom>
          <a:noFill/>
          <a:ln>
            <a:noFill/>
          </a:ln>
        </p:spPr>
        <p:txBody>
          <a:bodyPr spcFirstLastPara="1" wrap="square" lIns="91425" tIns="91425" rIns="91425" bIns="91425" anchor="t" anchorCtr="0">
            <a:spAutoFit/>
          </a:bodyPr>
          <a:lstStyle/>
          <a:p>
            <a:pPr marL="0" lvl="0" indent="0" algn="r" rtl="0">
              <a:lnSpc>
                <a:spcPct val="107000"/>
              </a:lnSpc>
              <a:spcBef>
                <a:spcPts val="1200"/>
              </a:spcBef>
              <a:spcAft>
                <a:spcPts val="1200"/>
              </a:spcAft>
              <a:buNone/>
            </a:pPr>
            <a:r>
              <a:rPr lang="en" sz="1000" dirty="0">
                <a:solidFill>
                  <a:schemeClr val="dk1"/>
                </a:solidFill>
                <a:latin typeface="Georgia"/>
                <a:ea typeface="Georgia"/>
                <a:cs typeface="Georgia"/>
                <a:sym typeface="Georgia"/>
              </a:rPr>
              <a:t>Source: </a:t>
            </a:r>
            <a:r>
              <a:rPr lang="en" sz="1000" u="sng" dirty="0">
                <a:solidFill>
                  <a:schemeClr val="hlink"/>
                </a:solidFill>
                <a:latin typeface="Georgia"/>
                <a:ea typeface="Georgia"/>
                <a:cs typeface="Georgia"/>
                <a:sym typeface="Georgia"/>
                <a:hlinkClick r:id="rId4"/>
              </a:rPr>
              <a:t>Terner Center analysis of Annual Progress Report Data, 2018–2021.</a:t>
            </a:r>
            <a:r>
              <a:rPr lang="en" sz="1000" dirty="0">
                <a:solidFill>
                  <a:schemeClr val="dk1"/>
                </a:solidFill>
                <a:latin typeface="Georgia"/>
                <a:ea typeface="Georgia"/>
                <a:cs typeface="Georgia"/>
                <a:sym typeface="Georgia"/>
              </a:rPr>
              <a:t> </a:t>
            </a:r>
            <a:br>
              <a:rPr lang="en" sz="1000" dirty="0">
                <a:solidFill>
                  <a:schemeClr val="dk1"/>
                </a:solidFill>
                <a:latin typeface="Georgia"/>
                <a:ea typeface="Georgia"/>
                <a:cs typeface="Georgia"/>
                <a:sym typeface="Georgia"/>
              </a:rPr>
            </a:br>
            <a:r>
              <a:rPr lang="en" sz="1000" dirty="0">
                <a:solidFill>
                  <a:schemeClr val="dk1"/>
                </a:solidFill>
                <a:latin typeface="Georgia"/>
                <a:ea typeface="Georgia"/>
                <a:cs typeface="Georgia"/>
                <a:sym typeface="Georgia"/>
              </a:rPr>
              <a:t>Note: The chart includes all 161 proposed SB 35 projects, </a:t>
            </a:r>
            <a:br>
              <a:rPr lang="en" sz="1000" dirty="0">
                <a:solidFill>
                  <a:schemeClr val="dk1"/>
                </a:solidFill>
                <a:latin typeface="Georgia"/>
                <a:ea typeface="Georgia"/>
                <a:cs typeface="Georgia"/>
                <a:sym typeface="Georgia"/>
              </a:rPr>
            </a:br>
            <a:r>
              <a:rPr lang="en" sz="1000" dirty="0">
                <a:solidFill>
                  <a:schemeClr val="dk1"/>
                </a:solidFill>
                <a:latin typeface="Georgia"/>
                <a:ea typeface="Georgia"/>
                <a:cs typeface="Georgia"/>
                <a:sym typeface="Georgia"/>
              </a:rPr>
              <a:t>including those that were denied or withdrawn. </a:t>
            </a:r>
            <a:endParaRPr sz="1000" dirty="0">
              <a:solidFill>
                <a:schemeClr val="dk1"/>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46"/>
        <p:cNvGrpSpPr/>
        <p:nvPr/>
      </p:nvGrpSpPr>
      <p:grpSpPr>
        <a:xfrm>
          <a:off x="0" y="0"/>
          <a:ext cx="0" cy="0"/>
          <a:chOff x="0" y="0"/>
          <a:chExt cx="0" cy="0"/>
        </a:xfrm>
      </p:grpSpPr>
      <p:sp>
        <p:nvSpPr>
          <p:cNvPr id="347" name="Google Shape;347;p47"/>
          <p:cNvSpPr txBox="1"/>
          <p:nvPr/>
        </p:nvSpPr>
        <p:spPr>
          <a:xfrm>
            <a:off x="2094200" y="4827275"/>
            <a:ext cx="42300" cy="12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erdana"/>
              <a:ea typeface="Verdana"/>
              <a:cs typeface="Verdana"/>
              <a:sym typeface="Verdana"/>
            </a:endParaRPr>
          </a:p>
        </p:txBody>
      </p:sp>
      <p:sp>
        <p:nvSpPr>
          <p:cNvPr id="348" name="Google Shape;348;p47"/>
          <p:cNvSpPr txBox="1"/>
          <p:nvPr/>
        </p:nvSpPr>
        <p:spPr>
          <a:xfrm>
            <a:off x="232175" y="161900"/>
            <a:ext cx="8156700" cy="735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b="1">
                <a:solidFill>
                  <a:srgbClr val="666666"/>
                </a:solidFill>
                <a:latin typeface="Georgia"/>
                <a:ea typeface="Georgia"/>
                <a:cs typeface="Georgia"/>
                <a:sym typeface="Georgia"/>
              </a:rPr>
              <a:t>Most housing units proposed through SB 35 are affordable, </a:t>
            </a:r>
            <a:br>
              <a:rPr lang="en" sz="1800" b="1">
                <a:solidFill>
                  <a:srgbClr val="666666"/>
                </a:solidFill>
                <a:latin typeface="Georgia"/>
                <a:ea typeface="Georgia"/>
                <a:cs typeface="Georgia"/>
                <a:sym typeface="Georgia"/>
              </a:rPr>
            </a:br>
            <a:r>
              <a:rPr lang="en" sz="1800" b="1">
                <a:solidFill>
                  <a:srgbClr val="666666"/>
                </a:solidFill>
                <a:latin typeface="Georgia"/>
                <a:ea typeface="Georgia"/>
                <a:cs typeface="Georgia"/>
                <a:sym typeface="Georgia"/>
              </a:rPr>
              <a:t>and most SB 35 projects include all affordable units.</a:t>
            </a:r>
            <a:endParaRPr sz="1800" b="1">
              <a:solidFill>
                <a:srgbClr val="666666"/>
              </a:solidFill>
              <a:latin typeface="Georgia"/>
              <a:ea typeface="Georgia"/>
              <a:cs typeface="Georgia"/>
              <a:sym typeface="Georgia"/>
            </a:endParaRPr>
          </a:p>
        </p:txBody>
      </p:sp>
      <p:sp>
        <p:nvSpPr>
          <p:cNvPr id="349" name="Google Shape;349;p47"/>
          <p:cNvSpPr txBox="1"/>
          <p:nvPr/>
        </p:nvSpPr>
        <p:spPr>
          <a:xfrm>
            <a:off x="33025" y="4835700"/>
            <a:ext cx="5652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accent5"/>
                </a:solidFill>
                <a:latin typeface="Georgia"/>
                <a:ea typeface="Georgia"/>
                <a:cs typeface="Georgia"/>
                <a:sym typeface="Georgia"/>
              </a:rPr>
              <a:t>TERNER CENTER FOR HOUSING INNOVATION </a:t>
            </a:r>
            <a:r>
              <a:rPr lang="en" sz="1000">
                <a:solidFill>
                  <a:srgbClr val="FFC52F"/>
                </a:solidFill>
                <a:latin typeface="Georgia"/>
                <a:ea typeface="Georgia"/>
                <a:cs typeface="Georgia"/>
                <a:sym typeface="Georgia"/>
              </a:rPr>
              <a:t>UC BERKELEY</a:t>
            </a:r>
            <a:endParaRPr>
              <a:solidFill>
                <a:schemeClr val="dk1"/>
              </a:solidFill>
              <a:latin typeface="Georgia"/>
              <a:ea typeface="Georgia"/>
              <a:cs typeface="Georgia"/>
              <a:sym typeface="Georgia"/>
            </a:endParaRPr>
          </a:p>
        </p:txBody>
      </p:sp>
      <p:grpSp>
        <p:nvGrpSpPr>
          <p:cNvPr id="350" name="Google Shape;350;p47"/>
          <p:cNvGrpSpPr/>
          <p:nvPr/>
        </p:nvGrpSpPr>
        <p:grpSpPr>
          <a:xfrm>
            <a:off x="-9119" y="897794"/>
            <a:ext cx="8639323" cy="70258"/>
            <a:chOff x="-101019" y="3329073"/>
            <a:chExt cx="8635869" cy="71400"/>
          </a:xfrm>
        </p:grpSpPr>
        <p:cxnSp>
          <p:nvCxnSpPr>
            <p:cNvPr id="351" name="Google Shape;351;p47"/>
            <p:cNvCxnSpPr/>
            <p:nvPr/>
          </p:nvCxnSpPr>
          <p:spPr>
            <a:xfrm>
              <a:off x="-101019" y="3362341"/>
              <a:ext cx="8572500" cy="0"/>
            </a:xfrm>
            <a:prstGeom prst="straightConnector1">
              <a:avLst/>
            </a:prstGeom>
            <a:noFill/>
            <a:ln w="25400" cap="flat" cmpd="sng">
              <a:solidFill>
                <a:srgbClr val="FFC52F"/>
              </a:solidFill>
              <a:prstDash val="solid"/>
              <a:round/>
              <a:headEnd type="none" w="sm" len="sm"/>
              <a:tailEnd type="none" w="sm" len="sm"/>
            </a:ln>
          </p:spPr>
        </p:cxnSp>
        <p:sp>
          <p:nvSpPr>
            <p:cNvPr id="352" name="Google Shape;352;p47"/>
            <p:cNvSpPr/>
            <p:nvPr/>
          </p:nvSpPr>
          <p:spPr>
            <a:xfrm>
              <a:off x="8463450" y="3329073"/>
              <a:ext cx="71400" cy="71400"/>
            </a:xfrm>
            <a:prstGeom prst="ellipse">
              <a:avLst/>
            </a:prstGeom>
            <a:noFill/>
            <a:ln w="19050" cap="flat" cmpd="sng">
              <a:solidFill>
                <a:srgbClr val="FFC52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Calibri"/>
                <a:ea typeface="Calibri"/>
                <a:cs typeface="Calibri"/>
                <a:sym typeface="Calibri"/>
              </a:endParaRPr>
            </a:p>
          </p:txBody>
        </p:sp>
      </p:grpSp>
      <p:sp>
        <p:nvSpPr>
          <p:cNvPr id="353" name="Google Shape;353;p47"/>
          <p:cNvSpPr txBox="1"/>
          <p:nvPr/>
        </p:nvSpPr>
        <p:spPr>
          <a:xfrm>
            <a:off x="244725" y="1231738"/>
            <a:ext cx="39966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Georgia"/>
                <a:ea typeface="Georgia"/>
                <a:cs typeface="Georgia"/>
                <a:sym typeface="Georgia"/>
              </a:rPr>
              <a:t>Number of units in SB 35 projects by affordability</a:t>
            </a:r>
            <a:endParaRPr sz="1600"/>
          </a:p>
        </p:txBody>
      </p:sp>
      <p:sp>
        <p:nvSpPr>
          <p:cNvPr id="354" name="Google Shape;354;p47"/>
          <p:cNvSpPr txBox="1"/>
          <p:nvPr/>
        </p:nvSpPr>
        <p:spPr>
          <a:xfrm>
            <a:off x="4385200" y="1239550"/>
            <a:ext cx="44883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Georgia"/>
                <a:ea typeface="Georgia"/>
                <a:cs typeface="Georgia"/>
                <a:sym typeface="Georgia"/>
              </a:rPr>
              <a:t>Number of SB 35 Projects by the Share of Affordable Units</a:t>
            </a:r>
            <a:endParaRPr sz="1600"/>
          </a:p>
        </p:txBody>
      </p:sp>
      <p:pic>
        <p:nvPicPr>
          <p:cNvPr id="355" name="Google Shape;355;p47"/>
          <p:cNvPicPr preferRelativeResize="0"/>
          <p:nvPr/>
        </p:nvPicPr>
        <p:blipFill>
          <a:blip r:embed="rId3">
            <a:alphaModFix/>
          </a:blip>
          <a:stretch>
            <a:fillRect/>
          </a:stretch>
        </p:blipFill>
        <p:spPr>
          <a:xfrm>
            <a:off x="77088" y="1624450"/>
            <a:ext cx="4331875" cy="2643718"/>
          </a:xfrm>
          <a:prstGeom prst="rect">
            <a:avLst/>
          </a:prstGeom>
          <a:noFill/>
          <a:ln>
            <a:noFill/>
          </a:ln>
        </p:spPr>
      </p:pic>
      <p:pic>
        <p:nvPicPr>
          <p:cNvPr id="356" name="Google Shape;356;p47"/>
          <p:cNvPicPr preferRelativeResize="0"/>
          <p:nvPr/>
        </p:nvPicPr>
        <p:blipFill>
          <a:blip r:embed="rId4">
            <a:alphaModFix/>
          </a:blip>
          <a:stretch>
            <a:fillRect/>
          </a:stretch>
        </p:blipFill>
        <p:spPr>
          <a:xfrm>
            <a:off x="4332700" y="1624450"/>
            <a:ext cx="4725575" cy="30802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8"/>
          <p:cNvSpPr txBox="1"/>
          <p:nvPr/>
        </p:nvSpPr>
        <p:spPr>
          <a:xfrm>
            <a:off x="2094200" y="4827275"/>
            <a:ext cx="42300" cy="12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grpSp>
        <p:nvGrpSpPr>
          <p:cNvPr id="363" name="Google Shape;363;p48"/>
          <p:cNvGrpSpPr/>
          <p:nvPr/>
        </p:nvGrpSpPr>
        <p:grpSpPr>
          <a:xfrm>
            <a:off x="-9119" y="821575"/>
            <a:ext cx="8639323" cy="70258"/>
            <a:chOff x="-101019" y="3329073"/>
            <a:chExt cx="8635869" cy="71400"/>
          </a:xfrm>
        </p:grpSpPr>
        <p:cxnSp>
          <p:nvCxnSpPr>
            <p:cNvPr id="364" name="Google Shape;364;p48"/>
            <p:cNvCxnSpPr/>
            <p:nvPr/>
          </p:nvCxnSpPr>
          <p:spPr>
            <a:xfrm>
              <a:off x="-101019" y="3362341"/>
              <a:ext cx="8572500" cy="0"/>
            </a:xfrm>
            <a:prstGeom prst="straightConnector1">
              <a:avLst/>
            </a:prstGeom>
            <a:noFill/>
            <a:ln w="25400" cap="flat" cmpd="sng">
              <a:solidFill>
                <a:srgbClr val="FFC52F"/>
              </a:solidFill>
              <a:prstDash val="solid"/>
              <a:round/>
              <a:headEnd type="none" w="sm" len="sm"/>
              <a:tailEnd type="none" w="sm" len="sm"/>
            </a:ln>
          </p:spPr>
        </p:cxnSp>
        <p:sp>
          <p:nvSpPr>
            <p:cNvPr id="365" name="Google Shape;365;p48"/>
            <p:cNvSpPr/>
            <p:nvPr/>
          </p:nvSpPr>
          <p:spPr>
            <a:xfrm>
              <a:off x="8463450" y="3329073"/>
              <a:ext cx="71400" cy="71400"/>
            </a:xfrm>
            <a:prstGeom prst="ellipse">
              <a:avLst/>
            </a:prstGeom>
            <a:noFill/>
            <a:ln w="19050" cap="flat" cmpd="sng">
              <a:solidFill>
                <a:srgbClr val="FFC52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Calibri"/>
                <a:ea typeface="Calibri"/>
                <a:cs typeface="Calibri"/>
                <a:sym typeface="Calibri"/>
              </a:endParaRPr>
            </a:p>
          </p:txBody>
        </p:sp>
      </p:grpSp>
      <p:sp>
        <p:nvSpPr>
          <p:cNvPr id="366" name="Google Shape;366;p48"/>
          <p:cNvSpPr txBox="1"/>
          <p:nvPr/>
        </p:nvSpPr>
        <p:spPr>
          <a:xfrm>
            <a:off x="244725" y="56175"/>
            <a:ext cx="8639400" cy="735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200"/>
              <a:buFont typeface="Arial"/>
              <a:buNone/>
            </a:pPr>
            <a:r>
              <a:rPr lang="en" sz="1800" b="1">
                <a:solidFill>
                  <a:srgbClr val="666666"/>
                </a:solidFill>
                <a:latin typeface="Georgia"/>
                <a:ea typeface="Georgia"/>
                <a:cs typeface="Georgia"/>
                <a:sym typeface="Georgia"/>
              </a:rPr>
              <a:t>Other upzoning and streamlining efforts show promise but are harder to quantify.</a:t>
            </a:r>
            <a:endParaRPr sz="1800" b="1" i="0" u="none" strike="noStrike" cap="none">
              <a:solidFill>
                <a:srgbClr val="666666"/>
              </a:solidFill>
              <a:latin typeface="Georgia"/>
              <a:ea typeface="Georgia"/>
              <a:cs typeface="Georgia"/>
              <a:sym typeface="Georgia"/>
            </a:endParaRPr>
          </a:p>
        </p:txBody>
      </p:sp>
      <p:sp>
        <p:nvSpPr>
          <p:cNvPr id="367" name="Google Shape;367;p48"/>
          <p:cNvSpPr txBox="1"/>
          <p:nvPr/>
        </p:nvSpPr>
        <p:spPr>
          <a:xfrm>
            <a:off x="33025" y="4835700"/>
            <a:ext cx="5652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accent5"/>
                </a:solidFill>
                <a:latin typeface="Georgia"/>
                <a:ea typeface="Georgia"/>
                <a:cs typeface="Georgia"/>
                <a:sym typeface="Georgia"/>
              </a:rPr>
              <a:t>TERNER CENTER FOR HOUSING INNOVATION </a:t>
            </a:r>
            <a:r>
              <a:rPr lang="en" sz="1000" b="0" i="0" u="none" strike="noStrike" cap="none">
                <a:solidFill>
                  <a:srgbClr val="FFC52F"/>
                </a:solidFill>
                <a:latin typeface="Georgia"/>
                <a:ea typeface="Georgia"/>
                <a:cs typeface="Georgia"/>
                <a:sym typeface="Georgia"/>
              </a:rPr>
              <a:t>UC BERKELEY</a:t>
            </a:r>
            <a:endParaRPr sz="1400" b="0" i="0" u="none" strike="noStrike" cap="none">
              <a:solidFill>
                <a:schemeClr val="dk1"/>
              </a:solidFill>
              <a:latin typeface="Georgia"/>
              <a:ea typeface="Georgia"/>
              <a:cs typeface="Georgia"/>
              <a:sym typeface="Georgia"/>
            </a:endParaRPr>
          </a:p>
        </p:txBody>
      </p:sp>
      <p:sp>
        <p:nvSpPr>
          <p:cNvPr id="368" name="Google Shape;368;p48"/>
          <p:cNvSpPr/>
          <p:nvPr/>
        </p:nvSpPr>
        <p:spPr>
          <a:xfrm>
            <a:off x="4631200" y="1109246"/>
            <a:ext cx="3999000" cy="3188700"/>
          </a:xfrm>
          <a:prstGeom prst="roundRect">
            <a:avLst>
              <a:gd name="adj" fmla="val 16667"/>
            </a:avLst>
          </a:prstGeom>
          <a:solidFill>
            <a:srgbClr val="43748B"/>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900" b="0" i="0" u="none" strike="noStrike" cap="none">
                <a:solidFill>
                  <a:schemeClr val="lt1"/>
                </a:solidFill>
                <a:latin typeface="Georgia"/>
                <a:ea typeface="Georgia"/>
                <a:cs typeface="Georgia"/>
                <a:sym typeface="Georgia"/>
              </a:rPr>
              <a:t>Cities like Sacramento, </a:t>
            </a:r>
            <a:br>
              <a:rPr lang="en" sz="1900" b="0" i="0" u="none" strike="noStrike" cap="none">
                <a:solidFill>
                  <a:schemeClr val="lt1"/>
                </a:solidFill>
                <a:latin typeface="Georgia"/>
                <a:ea typeface="Georgia"/>
                <a:cs typeface="Georgia"/>
                <a:sym typeface="Georgia"/>
              </a:rPr>
            </a:br>
            <a:r>
              <a:rPr lang="en" sz="1900" b="0" i="0" u="none" strike="noStrike" cap="none">
                <a:solidFill>
                  <a:schemeClr val="lt1"/>
                </a:solidFill>
                <a:latin typeface="Georgia"/>
                <a:ea typeface="Georgia"/>
                <a:cs typeface="Georgia"/>
                <a:sym typeface="Georgia"/>
              </a:rPr>
              <a:t>San Diego, and San Jose </a:t>
            </a:r>
            <a:r>
              <a:rPr lang="en" sz="1900">
                <a:solidFill>
                  <a:schemeClr val="lt1"/>
                </a:solidFill>
                <a:latin typeface="Georgia"/>
                <a:ea typeface="Georgia"/>
                <a:cs typeface="Georgia"/>
                <a:sym typeface="Georgia"/>
              </a:rPr>
              <a:t>have led on </a:t>
            </a:r>
            <a:r>
              <a:rPr lang="en" sz="1900" i="0" u="none" strike="noStrike" cap="none">
                <a:solidFill>
                  <a:schemeClr val="lt1"/>
                </a:solidFill>
                <a:latin typeface="Georgia"/>
                <a:ea typeface="Georgia"/>
                <a:cs typeface="Georgia"/>
                <a:sym typeface="Georgia"/>
              </a:rPr>
              <a:t>local zoning/s</a:t>
            </a:r>
            <a:r>
              <a:rPr lang="en" sz="1900" b="0" i="0" u="none" strike="noStrike" cap="none">
                <a:solidFill>
                  <a:schemeClr val="lt1"/>
                </a:solidFill>
                <a:latin typeface="Georgia"/>
                <a:ea typeface="Georgia"/>
                <a:cs typeface="Georgia"/>
                <a:sym typeface="Georgia"/>
              </a:rPr>
              <a:t>treamlining options, mot</a:t>
            </a:r>
            <a:r>
              <a:rPr lang="en" sz="1900">
                <a:solidFill>
                  <a:schemeClr val="lt1"/>
                </a:solidFill>
                <a:latin typeface="Georgia"/>
                <a:ea typeface="Georgia"/>
                <a:cs typeface="Georgia"/>
                <a:sym typeface="Georgia"/>
              </a:rPr>
              <a:t>ivated by the 6th cycle housing element.</a:t>
            </a:r>
            <a:endParaRPr sz="1900" b="0" i="0" u="none" strike="noStrike" cap="none">
              <a:solidFill>
                <a:schemeClr val="lt1"/>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900"/>
              <a:buFont typeface="Arial"/>
              <a:buNone/>
            </a:pPr>
            <a:endParaRPr>
              <a:solidFill>
                <a:schemeClr val="lt1"/>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900"/>
              <a:buFont typeface="Arial"/>
              <a:buNone/>
            </a:pPr>
            <a:r>
              <a:rPr lang="en" sz="1900">
                <a:solidFill>
                  <a:schemeClr val="lt1"/>
                </a:solidFill>
                <a:latin typeface="Georgia"/>
                <a:ea typeface="Georgia"/>
                <a:cs typeface="Georgia"/>
                <a:sym typeface="Georgia"/>
              </a:rPr>
              <a:t>San Francisco offers an interesting test case with their reforms going into the 7th cycle housing element.</a:t>
            </a:r>
            <a:endParaRPr sz="1900">
              <a:solidFill>
                <a:schemeClr val="lt1"/>
              </a:solidFill>
              <a:latin typeface="Georgia"/>
              <a:ea typeface="Georgia"/>
              <a:cs typeface="Georgia"/>
              <a:sym typeface="Georgia"/>
            </a:endParaRPr>
          </a:p>
        </p:txBody>
      </p:sp>
      <p:grpSp>
        <p:nvGrpSpPr>
          <p:cNvPr id="369" name="Google Shape;369;p48"/>
          <p:cNvGrpSpPr/>
          <p:nvPr/>
        </p:nvGrpSpPr>
        <p:grpSpPr>
          <a:xfrm>
            <a:off x="326849" y="1109250"/>
            <a:ext cx="1950594" cy="2987300"/>
            <a:chOff x="235225" y="1109250"/>
            <a:chExt cx="1810800" cy="2987300"/>
          </a:xfrm>
        </p:grpSpPr>
        <p:sp>
          <p:nvSpPr>
            <p:cNvPr id="370" name="Google Shape;370;p48"/>
            <p:cNvSpPr/>
            <p:nvPr/>
          </p:nvSpPr>
          <p:spPr>
            <a:xfrm>
              <a:off x="235225" y="1109250"/>
              <a:ext cx="1810800" cy="804300"/>
            </a:xfrm>
            <a:prstGeom prst="roundRect">
              <a:avLst>
                <a:gd name="adj" fmla="val 16667"/>
              </a:avLst>
            </a:prstGeom>
            <a:solidFill>
              <a:srgbClr val="F6CD4C"/>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900" b="1">
                  <a:latin typeface="Georgia"/>
                  <a:ea typeface="Georgia"/>
                  <a:cs typeface="Georgia"/>
                  <a:sym typeface="Georgia"/>
                </a:rPr>
                <a:t>SB 330</a:t>
              </a:r>
              <a:endParaRPr sz="1900" b="1" i="0" u="none" strike="noStrike" cap="none">
                <a:solidFill>
                  <a:srgbClr val="000000"/>
                </a:solidFill>
                <a:latin typeface="Georgia"/>
                <a:ea typeface="Georgia"/>
                <a:cs typeface="Georgia"/>
                <a:sym typeface="Georgia"/>
              </a:endParaRPr>
            </a:p>
          </p:txBody>
        </p:sp>
        <p:sp>
          <p:nvSpPr>
            <p:cNvPr id="371" name="Google Shape;371;p48"/>
            <p:cNvSpPr txBox="1"/>
            <p:nvPr/>
          </p:nvSpPr>
          <p:spPr>
            <a:xfrm>
              <a:off x="235225" y="2054750"/>
              <a:ext cx="1810800" cy="2041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500">
                  <a:solidFill>
                    <a:schemeClr val="dk1"/>
                  </a:solidFill>
                  <a:latin typeface="Georgia"/>
                  <a:ea typeface="Georgia"/>
                  <a:cs typeface="Georgia"/>
                  <a:sym typeface="Georgia"/>
                </a:rPr>
                <a:t>Limits local government’s ability to impose new regulations, fees, </a:t>
              </a:r>
              <a:br>
                <a:rPr lang="en" sz="1500">
                  <a:solidFill>
                    <a:schemeClr val="dk1"/>
                  </a:solidFill>
                  <a:latin typeface="Georgia"/>
                  <a:ea typeface="Georgia"/>
                  <a:cs typeface="Georgia"/>
                  <a:sym typeface="Georgia"/>
                </a:rPr>
              </a:br>
              <a:r>
                <a:rPr lang="en" sz="1500">
                  <a:solidFill>
                    <a:schemeClr val="dk1"/>
                  </a:solidFill>
                  <a:latin typeface="Georgia"/>
                  <a:ea typeface="Georgia"/>
                  <a:cs typeface="Georgia"/>
                  <a:sym typeface="Georgia"/>
                </a:rPr>
                <a:t>or restrictions</a:t>
              </a:r>
              <a:endParaRPr sz="1500">
                <a:solidFill>
                  <a:schemeClr val="dk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1600">
                <a:solidFill>
                  <a:schemeClr val="dk1"/>
                </a:solidFill>
                <a:latin typeface="Georgia"/>
                <a:ea typeface="Georgia"/>
                <a:cs typeface="Georgia"/>
                <a:sym typeface="Georgia"/>
              </a:endParaRPr>
            </a:p>
            <a:p>
              <a:pPr marL="0" marR="0" lvl="0" indent="0" algn="ctr" rtl="0">
                <a:lnSpc>
                  <a:spcPct val="125000"/>
                </a:lnSpc>
                <a:spcBef>
                  <a:spcPts val="0"/>
                </a:spcBef>
                <a:spcAft>
                  <a:spcPts val="1000"/>
                </a:spcAft>
                <a:buClr>
                  <a:srgbClr val="000000"/>
                </a:buClr>
                <a:buSzPts val="1600"/>
                <a:buFont typeface="Arial"/>
                <a:buNone/>
              </a:pPr>
              <a:endParaRPr sz="1600">
                <a:solidFill>
                  <a:schemeClr val="dk1"/>
                </a:solidFill>
                <a:latin typeface="Georgia"/>
                <a:ea typeface="Georgia"/>
                <a:cs typeface="Georgia"/>
                <a:sym typeface="Georgia"/>
              </a:endParaRPr>
            </a:p>
          </p:txBody>
        </p:sp>
      </p:grpSp>
      <p:grpSp>
        <p:nvGrpSpPr>
          <p:cNvPr id="372" name="Google Shape;372;p48"/>
          <p:cNvGrpSpPr/>
          <p:nvPr/>
        </p:nvGrpSpPr>
        <p:grpSpPr>
          <a:xfrm>
            <a:off x="2399660" y="1109250"/>
            <a:ext cx="1950594" cy="2515400"/>
            <a:chOff x="4533275" y="1109250"/>
            <a:chExt cx="1810800" cy="2515400"/>
          </a:xfrm>
        </p:grpSpPr>
        <p:sp>
          <p:nvSpPr>
            <p:cNvPr id="373" name="Google Shape;373;p48"/>
            <p:cNvSpPr/>
            <p:nvPr/>
          </p:nvSpPr>
          <p:spPr>
            <a:xfrm>
              <a:off x="4533275" y="1109250"/>
              <a:ext cx="1810800" cy="804300"/>
            </a:xfrm>
            <a:prstGeom prst="roundRect">
              <a:avLst>
                <a:gd name="adj" fmla="val 16667"/>
              </a:avLst>
            </a:prstGeom>
            <a:solidFill>
              <a:srgbClr val="F6CD4C"/>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900" b="1" i="0" u="none" strike="noStrike" cap="none">
                  <a:solidFill>
                    <a:srgbClr val="000000"/>
                  </a:solidFill>
                  <a:latin typeface="Georgia"/>
                  <a:ea typeface="Georgia"/>
                  <a:cs typeface="Georgia"/>
                  <a:sym typeface="Georgia"/>
                </a:rPr>
                <a:t>A</a:t>
              </a:r>
              <a:r>
                <a:rPr lang="en" sz="1900" b="1">
                  <a:latin typeface="Georgia"/>
                  <a:ea typeface="Georgia"/>
                  <a:cs typeface="Georgia"/>
                  <a:sym typeface="Georgia"/>
                </a:rPr>
                <a:t>B 2234</a:t>
              </a:r>
              <a:endParaRPr sz="1900" b="1" i="0" u="none" strike="noStrike" cap="none">
                <a:solidFill>
                  <a:srgbClr val="000000"/>
                </a:solidFill>
                <a:latin typeface="Georgia"/>
                <a:ea typeface="Georgia"/>
                <a:cs typeface="Georgia"/>
                <a:sym typeface="Georgia"/>
              </a:endParaRPr>
            </a:p>
          </p:txBody>
        </p:sp>
        <p:sp>
          <p:nvSpPr>
            <p:cNvPr id="374" name="Google Shape;374;p48"/>
            <p:cNvSpPr txBox="1"/>
            <p:nvPr/>
          </p:nvSpPr>
          <p:spPr>
            <a:xfrm>
              <a:off x="4533275" y="2054750"/>
              <a:ext cx="1810800" cy="1569900"/>
            </a:xfrm>
            <a:prstGeom prst="rect">
              <a:avLst/>
            </a:prstGeom>
            <a:noFill/>
            <a:ln>
              <a:noFill/>
            </a:ln>
          </p:spPr>
          <p:txBody>
            <a:bodyPr spcFirstLastPara="1" wrap="square" lIns="91425" tIns="91425" rIns="91425" bIns="91425" anchor="t" anchorCtr="0">
              <a:spAutoFit/>
            </a:bodyPr>
            <a:lstStyle/>
            <a:p>
              <a:pPr marL="0" marR="0" lvl="0" indent="0" algn="ctr" rtl="0">
                <a:lnSpc>
                  <a:spcPct val="125000"/>
                </a:lnSpc>
                <a:spcBef>
                  <a:spcPts val="0"/>
                </a:spcBef>
                <a:spcAft>
                  <a:spcPts val="1000"/>
                </a:spcAft>
                <a:buClr>
                  <a:srgbClr val="000000"/>
                </a:buClr>
                <a:buSzPts val="1600"/>
                <a:buFont typeface="Arial"/>
                <a:buNone/>
              </a:pPr>
              <a:r>
                <a:rPr lang="en" sz="1500">
                  <a:solidFill>
                    <a:schemeClr val="dk1"/>
                  </a:solidFill>
                  <a:latin typeface="Georgia"/>
                  <a:ea typeface="Georgia"/>
                  <a:cs typeface="Georgia"/>
                  <a:sym typeface="Georgia"/>
                </a:rPr>
                <a:t>Establishes mandatory timelines for local agencies to approve or reject housing applications</a:t>
              </a:r>
              <a:endParaRPr sz="1300" b="0" i="0" u="none" strike="noStrike" cap="none">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283975" y="129775"/>
            <a:ext cx="8403000" cy="72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2100"/>
              <a:buFont typeface="Arial"/>
              <a:buNone/>
            </a:pPr>
            <a:r>
              <a:rPr lang="en" sz="2120"/>
              <a:t>Terner Center’s Approach</a:t>
            </a:r>
            <a:endParaRPr sz="3000" b="0">
              <a:solidFill>
                <a:srgbClr val="4E748B"/>
              </a:solidFill>
            </a:endParaRPr>
          </a:p>
        </p:txBody>
      </p:sp>
      <p:sp>
        <p:nvSpPr>
          <p:cNvPr id="157" name="Google Shape;157;p31"/>
          <p:cNvSpPr txBox="1">
            <a:spLocks noGrp="1"/>
          </p:cNvSpPr>
          <p:nvPr>
            <p:ph type="body" idx="1"/>
          </p:nvPr>
        </p:nvSpPr>
        <p:spPr>
          <a:xfrm>
            <a:off x="4088625" y="1436850"/>
            <a:ext cx="4471800" cy="2696100"/>
          </a:xfrm>
          <a:prstGeom prst="rect">
            <a:avLst/>
          </a:prstGeom>
          <a:noFill/>
          <a:ln>
            <a:noFill/>
          </a:ln>
        </p:spPr>
        <p:txBody>
          <a:bodyPr spcFirstLastPara="1" wrap="square" lIns="68550" tIns="68550" rIns="68550" bIns="68550" anchor="t" anchorCtr="0">
            <a:noAutofit/>
          </a:bodyPr>
          <a:lstStyle/>
          <a:p>
            <a:pPr marL="457200" lvl="0" indent="-342900" algn="l" rtl="0">
              <a:lnSpc>
                <a:spcPct val="100000"/>
              </a:lnSpc>
              <a:spcBef>
                <a:spcPts val="0"/>
              </a:spcBef>
              <a:spcAft>
                <a:spcPts val="0"/>
              </a:spcAft>
              <a:buClr>
                <a:srgbClr val="5D6770"/>
              </a:buClr>
              <a:buSzPts val="1800"/>
              <a:buAutoNum type="arabicPeriod"/>
            </a:pPr>
            <a:r>
              <a:rPr lang="en" sz="1800" b="1">
                <a:solidFill>
                  <a:srgbClr val="5D6770"/>
                </a:solidFill>
              </a:rPr>
              <a:t>Increasing the supply </a:t>
            </a:r>
            <a:r>
              <a:rPr lang="en" sz="1800">
                <a:solidFill>
                  <a:srgbClr val="5D6770"/>
                </a:solidFill>
              </a:rPr>
              <a:t>and </a:t>
            </a:r>
            <a:r>
              <a:rPr lang="en" sz="1800" b="1">
                <a:solidFill>
                  <a:srgbClr val="5D6770"/>
                </a:solidFill>
              </a:rPr>
              <a:t>lowering the cost of housing </a:t>
            </a:r>
            <a:br>
              <a:rPr lang="en" sz="1800" b="1">
                <a:solidFill>
                  <a:srgbClr val="5D6770"/>
                </a:solidFill>
              </a:rPr>
            </a:br>
            <a:r>
              <a:rPr lang="en" sz="1800">
                <a:solidFill>
                  <a:srgbClr val="5D6770"/>
                </a:solidFill>
              </a:rPr>
              <a:t>in ways that align with equity and environmental goals</a:t>
            </a:r>
            <a:br>
              <a:rPr lang="en" sz="1800">
                <a:solidFill>
                  <a:srgbClr val="5D6770"/>
                </a:solidFill>
              </a:rPr>
            </a:br>
            <a:endParaRPr sz="1000">
              <a:solidFill>
                <a:srgbClr val="5D6770"/>
              </a:solidFill>
            </a:endParaRPr>
          </a:p>
          <a:p>
            <a:pPr marL="457200" lvl="0" indent="-342900" algn="l" rtl="0">
              <a:spcBef>
                <a:spcPts val="0"/>
              </a:spcBef>
              <a:spcAft>
                <a:spcPts val="0"/>
              </a:spcAft>
              <a:buClr>
                <a:srgbClr val="5D6770"/>
              </a:buClr>
              <a:buSzPts val="1800"/>
              <a:buAutoNum type="arabicPeriod"/>
            </a:pPr>
            <a:r>
              <a:rPr lang="en" sz="1800" b="1">
                <a:solidFill>
                  <a:srgbClr val="5D6770"/>
                </a:solidFill>
              </a:rPr>
              <a:t>Expanding</a:t>
            </a:r>
            <a:r>
              <a:rPr lang="en" sz="1800">
                <a:solidFill>
                  <a:srgbClr val="5D6770"/>
                </a:solidFill>
              </a:rPr>
              <a:t> </a:t>
            </a:r>
            <a:r>
              <a:rPr lang="en" sz="1800" b="1">
                <a:solidFill>
                  <a:srgbClr val="5D6770"/>
                </a:solidFill>
              </a:rPr>
              <a:t>access</a:t>
            </a:r>
            <a:r>
              <a:rPr lang="en" sz="1800">
                <a:solidFill>
                  <a:srgbClr val="5D6770"/>
                </a:solidFill>
              </a:rPr>
              <a:t> to quality homes and communities to support racial, social, and economic inclusion</a:t>
            </a:r>
            <a:br>
              <a:rPr lang="en" sz="1800">
                <a:solidFill>
                  <a:srgbClr val="5D6770"/>
                </a:solidFill>
              </a:rPr>
            </a:br>
            <a:endParaRPr sz="1000">
              <a:solidFill>
                <a:srgbClr val="5D6770"/>
              </a:solidFill>
            </a:endParaRPr>
          </a:p>
          <a:p>
            <a:pPr marL="457200" lvl="0" indent="-342900" algn="l" rtl="0">
              <a:spcBef>
                <a:spcPts val="0"/>
              </a:spcBef>
              <a:spcAft>
                <a:spcPts val="0"/>
              </a:spcAft>
              <a:buClr>
                <a:srgbClr val="5D6770"/>
              </a:buClr>
              <a:buSzPts val="1800"/>
              <a:buAutoNum type="arabicPeriod"/>
            </a:pPr>
            <a:r>
              <a:rPr lang="en" sz="1800" b="1">
                <a:solidFill>
                  <a:srgbClr val="5D6770"/>
                </a:solidFill>
              </a:rPr>
              <a:t>Driving innovation</a:t>
            </a:r>
            <a:r>
              <a:rPr lang="en" sz="1800">
                <a:solidFill>
                  <a:srgbClr val="5D6770"/>
                </a:solidFill>
              </a:rPr>
              <a:t> in housing policy and practice</a:t>
            </a:r>
            <a:endParaRPr sz="1800">
              <a:solidFill>
                <a:srgbClr val="5D6770"/>
              </a:solidFill>
            </a:endParaRPr>
          </a:p>
          <a:p>
            <a:pPr marL="38100" lvl="0" indent="0" algn="l" rtl="0">
              <a:lnSpc>
                <a:spcPct val="100000"/>
              </a:lnSpc>
              <a:spcBef>
                <a:spcPts val="0"/>
              </a:spcBef>
              <a:spcAft>
                <a:spcPts val="0"/>
              </a:spcAft>
              <a:buClr>
                <a:schemeClr val="accent1"/>
              </a:buClr>
              <a:buSzPts val="1800"/>
              <a:buNone/>
            </a:pPr>
            <a:endParaRPr sz="1800">
              <a:solidFill>
                <a:srgbClr val="5D6770"/>
              </a:solidFill>
            </a:endParaRPr>
          </a:p>
          <a:p>
            <a:pPr marL="38100" lvl="0" indent="0" algn="l" rtl="0">
              <a:lnSpc>
                <a:spcPct val="100000"/>
              </a:lnSpc>
              <a:spcBef>
                <a:spcPts val="0"/>
              </a:spcBef>
              <a:spcAft>
                <a:spcPts val="0"/>
              </a:spcAft>
              <a:buClr>
                <a:schemeClr val="accent1"/>
              </a:buClr>
              <a:buSzPts val="1800"/>
              <a:buNone/>
            </a:pPr>
            <a:endParaRPr sz="1800" b="1">
              <a:solidFill>
                <a:srgbClr val="5D6770"/>
              </a:solidFill>
            </a:endParaRPr>
          </a:p>
          <a:p>
            <a:pPr marL="38100" lvl="0" indent="0" algn="l" rtl="0">
              <a:lnSpc>
                <a:spcPct val="100000"/>
              </a:lnSpc>
              <a:spcBef>
                <a:spcPts val="0"/>
              </a:spcBef>
              <a:spcAft>
                <a:spcPts val="0"/>
              </a:spcAft>
              <a:buClr>
                <a:schemeClr val="accent1"/>
              </a:buClr>
              <a:buSzPts val="1800"/>
              <a:buNone/>
            </a:pPr>
            <a:br>
              <a:rPr lang="en" sz="1800">
                <a:solidFill>
                  <a:srgbClr val="5D6770"/>
                </a:solidFill>
              </a:rPr>
            </a:br>
            <a:endParaRPr sz="1800">
              <a:solidFill>
                <a:srgbClr val="5D6770"/>
              </a:solidFill>
            </a:endParaRPr>
          </a:p>
        </p:txBody>
      </p:sp>
      <p:pic>
        <p:nvPicPr>
          <p:cNvPr id="158" name="Google Shape;158;p31"/>
          <p:cNvPicPr preferRelativeResize="0"/>
          <p:nvPr/>
        </p:nvPicPr>
        <p:blipFill rotWithShape="1">
          <a:blip r:embed="rId3">
            <a:alphaModFix/>
          </a:blip>
          <a:srcRect l="24525" r="-693" b="28678"/>
          <a:stretch/>
        </p:blipFill>
        <p:spPr>
          <a:xfrm>
            <a:off x="583563" y="1257525"/>
            <a:ext cx="3115623" cy="3133751"/>
          </a:xfrm>
          <a:prstGeom prst="rect">
            <a:avLst/>
          </a:prstGeom>
          <a:noFill/>
          <a:ln>
            <a:noFill/>
          </a:ln>
        </p:spPr>
      </p:pic>
      <p:sp>
        <p:nvSpPr>
          <p:cNvPr id="159" name="Google Shape;159;p31"/>
          <p:cNvSpPr txBox="1"/>
          <p:nvPr/>
        </p:nvSpPr>
        <p:spPr>
          <a:xfrm>
            <a:off x="0" y="4903022"/>
            <a:ext cx="5556300" cy="1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770"/>
              </a:buClr>
              <a:buSzPts val="250"/>
              <a:buFont typeface="Arial"/>
              <a:buNone/>
            </a:pPr>
            <a:r>
              <a:rPr lang="en" sz="1000" b="0" i="0" u="none" strike="noStrike" cap="none">
                <a:solidFill>
                  <a:srgbClr val="5D6770"/>
                </a:solidFill>
                <a:latin typeface="Georgia"/>
                <a:ea typeface="Georgia"/>
                <a:cs typeface="Georgia"/>
                <a:sym typeface="Georgia"/>
              </a:rPr>
              <a:t>TERNER CENTER FOR HOUSING INNOVATION </a:t>
            </a:r>
            <a:r>
              <a:rPr lang="en" sz="1000" b="0" i="0" u="none" strike="noStrike" cap="none">
                <a:solidFill>
                  <a:srgbClr val="FFC52F"/>
                </a:solidFill>
                <a:latin typeface="Georgia"/>
                <a:ea typeface="Georgia"/>
                <a:cs typeface="Georgia"/>
                <a:sym typeface="Georgia"/>
              </a:rPr>
              <a:t>UC BERKELEY</a:t>
            </a:r>
            <a:endParaRPr sz="1400" b="0" i="0" u="none" strike="noStrike" cap="none">
              <a:solidFill>
                <a:srgbClr val="000000"/>
              </a:solidFill>
              <a:latin typeface="Georgia"/>
              <a:ea typeface="Georgia"/>
              <a:cs typeface="Georgia"/>
              <a:sym typeface="Georgia"/>
            </a:endParaRPr>
          </a:p>
        </p:txBody>
      </p:sp>
      <p:pic>
        <p:nvPicPr>
          <p:cNvPr id="160" name="Google Shape;160;p31"/>
          <p:cNvPicPr preferRelativeResize="0"/>
          <p:nvPr/>
        </p:nvPicPr>
        <p:blipFill rotWithShape="1">
          <a:blip r:embed="rId4">
            <a:alphaModFix/>
          </a:blip>
          <a:srcRect/>
          <a:stretch/>
        </p:blipFill>
        <p:spPr>
          <a:xfrm>
            <a:off x="0" y="730501"/>
            <a:ext cx="8718950" cy="1276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9"/>
          <p:cNvSpPr txBox="1"/>
          <p:nvPr/>
        </p:nvSpPr>
        <p:spPr>
          <a:xfrm>
            <a:off x="229950" y="118225"/>
            <a:ext cx="9292200" cy="6378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Clr>
                <a:srgbClr val="5D6770"/>
              </a:buClr>
              <a:buSzPts val="400"/>
              <a:buFont typeface="Georgia"/>
              <a:buNone/>
            </a:pPr>
            <a:r>
              <a:rPr lang="en" sz="2120" b="1">
                <a:solidFill>
                  <a:srgbClr val="5B6770"/>
                </a:solidFill>
                <a:highlight>
                  <a:srgbClr val="FFFFFF"/>
                </a:highlight>
                <a:latin typeface="Georgia"/>
                <a:ea typeface="Georgia"/>
                <a:cs typeface="Georgia"/>
                <a:sym typeface="Georgia"/>
              </a:rPr>
              <a:t>Beyond Upzoning/Streamlining: </a:t>
            </a:r>
            <a:endParaRPr sz="2120" b="1">
              <a:solidFill>
                <a:srgbClr val="5B6770"/>
              </a:solidFill>
              <a:highlight>
                <a:srgbClr val="FFFFFF"/>
              </a:highlight>
              <a:latin typeface="Georgia"/>
              <a:ea typeface="Georgia"/>
              <a:cs typeface="Georgia"/>
              <a:sym typeface="Georgia"/>
            </a:endParaRPr>
          </a:p>
          <a:p>
            <a:pPr marL="0" lvl="0" indent="0" algn="l" rtl="0">
              <a:spcBef>
                <a:spcPts val="0"/>
              </a:spcBef>
              <a:spcAft>
                <a:spcPts val="0"/>
              </a:spcAft>
              <a:buClr>
                <a:srgbClr val="5D6770"/>
              </a:buClr>
              <a:buSzPts val="400"/>
              <a:buFont typeface="Georgia"/>
              <a:buNone/>
            </a:pPr>
            <a:r>
              <a:rPr lang="en" sz="2120" b="1">
                <a:solidFill>
                  <a:srgbClr val="5B6770"/>
                </a:solidFill>
                <a:highlight>
                  <a:srgbClr val="FFFFFF"/>
                </a:highlight>
                <a:latin typeface="Georgia"/>
                <a:ea typeface="Georgia"/>
                <a:cs typeface="Georgia"/>
                <a:sym typeface="Georgia"/>
              </a:rPr>
              <a:t>Unseen Barriers to Housing Construction</a:t>
            </a:r>
            <a:endParaRPr sz="1100">
              <a:solidFill>
                <a:srgbClr val="4E748B"/>
              </a:solidFill>
              <a:highlight>
                <a:srgbClr val="C27BA0"/>
              </a:highlight>
              <a:latin typeface="Montserrat"/>
              <a:ea typeface="Montserrat"/>
              <a:cs typeface="Montserrat"/>
              <a:sym typeface="Montserrat"/>
            </a:endParaRPr>
          </a:p>
        </p:txBody>
      </p:sp>
      <p:sp>
        <p:nvSpPr>
          <p:cNvPr id="381" name="Google Shape;381;p49"/>
          <p:cNvSpPr txBox="1"/>
          <p:nvPr/>
        </p:nvSpPr>
        <p:spPr>
          <a:xfrm>
            <a:off x="0" y="4903022"/>
            <a:ext cx="5556300" cy="1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770"/>
              </a:buClr>
              <a:buSzPts val="250"/>
              <a:buFont typeface="Arial"/>
              <a:buNone/>
            </a:pPr>
            <a:r>
              <a:rPr lang="en" sz="1000" b="0" i="0" u="none" strike="noStrike" cap="none">
                <a:solidFill>
                  <a:srgbClr val="5D6770"/>
                </a:solidFill>
                <a:latin typeface="Georgia"/>
                <a:ea typeface="Georgia"/>
                <a:cs typeface="Georgia"/>
                <a:sym typeface="Georgia"/>
              </a:rPr>
              <a:t>TERNER CENTER FOR HOUSING INNOVATION </a:t>
            </a:r>
            <a:r>
              <a:rPr lang="en" sz="1000" b="0" i="0" u="none" strike="noStrike" cap="none">
                <a:solidFill>
                  <a:srgbClr val="FFC52F"/>
                </a:solidFill>
                <a:latin typeface="Georgia"/>
                <a:ea typeface="Georgia"/>
                <a:cs typeface="Georgia"/>
                <a:sym typeface="Georgia"/>
              </a:rPr>
              <a:t>UC BERKELEY</a:t>
            </a:r>
            <a:endParaRPr sz="1400" b="0" i="0" u="none" strike="noStrike" cap="none">
              <a:solidFill>
                <a:srgbClr val="000000"/>
              </a:solidFill>
              <a:latin typeface="Georgia"/>
              <a:ea typeface="Georgia"/>
              <a:cs typeface="Georgia"/>
              <a:sym typeface="Georgia"/>
            </a:endParaRPr>
          </a:p>
        </p:txBody>
      </p:sp>
      <p:sp>
        <p:nvSpPr>
          <p:cNvPr id="382" name="Google Shape;382;p49"/>
          <p:cNvSpPr txBox="1"/>
          <p:nvPr/>
        </p:nvSpPr>
        <p:spPr>
          <a:xfrm>
            <a:off x="67450" y="964550"/>
            <a:ext cx="8472300" cy="3232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2"/>
              </a:buClr>
              <a:buSzPts val="1800"/>
              <a:buFont typeface="Georgia"/>
              <a:buChar char="●"/>
            </a:pPr>
            <a:r>
              <a:rPr lang="en" sz="1800">
                <a:solidFill>
                  <a:schemeClr val="dk2"/>
                </a:solidFill>
                <a:latin typeface="Georgia"/>
                <a:ea typeface="Georgia"/>
                <a:cs typeface="Georgia"/>
                <a:sym typeface="Georgia"/>
              </a:rPr>
              <a:t>Need for increased local capacity: challenges of implementing state housing laws and ongoing need for supporting local/regional public agencies that review/support housing construction</a:t>
            </a:r>
            <a:endParaRPr sz="1800">
              <a:solidFill>
                <a:schemeClr val="dk2"/>
              </a:solidFill>
              <a:latin typeface="Georgia"/>
              <a:ea typeface="Georgia"/>
              <a:cs typeface="Georgia"/>
              <a:sym typeface="Georgia"/>
            </a:endParaRPr>
          </a:p>
          <a:p>
            <a:pPr marL="457200" lvl="0" indent="0" algn="l" rtl="0">
              <a:spcBef>
                <a:spcPts val="0"/>
              </a:spcBef>
              <a:spcAft>
                <a:spcPts val="0"/>
              </a:spcAft>
              <a:buNone/>
            </a:pPr>
            <a:endParaRPr sz="1800">
              <a:solidFill>
                <a:schemeClr val="dk2"/>
              </a:solidFill>
              <a:latin typeface="Georgia"/>
              <a:ea typeface="Georgia"/>
              <a:cs typeface="Georgia"/>
              <a:sym typeface="Georgia"/>
            </a:endParaRPr>
          </a:p>
          <a:p>
            <a:pPr marL="457200" lvl="0" indent="-342900" algn="l" rtl="0">
              <a:spcBef>
                <a:spcPts val="0"/>
              </a:spcBef>
              <a:spcAft>
                <a:spcPts val="0"/>
              </a:spcAft>
              <a:buClr>
                <a:schemeClr val="dk2"/>
              </a:buClr>
              <a:buSzPts val="1800"/>
              <a:buFont typeface="Georgia"/>
              <a:buChar char="●"/>
            </a:pPr>
            <a:r>
              <a:rPr lang="en" sz="1800">
                <a:solidFill>
                  <a:schemeClr val="dk2"/>
                </a:solidFill>
                <a:latin typeface="Georgia"/>
                <a:ea typeface="Georgia"/>
                <a:cs typeface="Georgia"/>
                <a:sym typeface="Georgia"/>
              </a:rPr>
              <a:t>Rapidly increasing costs: including insurance,  financing, material, labor, building code increases, local impact fees</a:t>
            </a:r>
            <a:endParaRPr sz="1800">
              <a:solidFill>
                <a:schemeClr val="dk2"/>
              </a:solidFill>
              <a:latin typeface="Georgia"/>
              <a:ea typeface="Georgia"/>
              <a:cs typeface="Georgia"/>
              <a:sym typeface="Georgia"/>
            </a:endParaRPr>
          </a:p>
          <a:p>
            <a:pPr marL="0" lvl="0" indent="0" algn="l" rtl="0">
              <a:spcBef>
                <a:spcPts val="0"/>
              </a:spcBef>
              <a:spcAft>
                <a:spcPts val="0"/>
              </a:spcAft>
              <a:buNone/>
            </a:pPr>
            <a:endParaRPr sz="1800">
              <a:solidFill>
                <a:schemeClr val="dk2"/>
              </a:solidFill>
              <a:latin typeface="Georgia"/>
              <a:ea typeface="Georgia"/>
              <a:cs typeface="Georgia"/>
              <a:sym typeface="Georgia"/>
            </a:endParaRPr>
          </a:p>
          <a:p>
            <a:pPr marL="457200" lvl="0" indent="-342900" algn="l" rtl="0">
              <a:spcBef>
                <a:spcPts val="0"/>
              </a:spcBef>
              <a:spcAft>
                <a:spcPts val="0"/>
              </a:spcAft>
              <a:buClr>
                <a:schemeClr val="dk2"/>
              </a:buClr>
              <a:buSzPts val="1800"/>
              <a:buFont typeface="Georgia"/>
              <a:buChar char="●"/>
            </a:pPr>
            <a:r>
              <a:rPr lang="en" sz="1800">
                <a:solidFill>
                  <a:schemeClr val="dk2"/>
                </a:solidFill>
                <a:latin typeface="Georgia"/>
                <a:ea typeface="Georgia"/>
                <a:cs typeface="Georgia"/>
                <a:sym typeface="Georgia"/>
              </a:rPr>
              <a:t>State housing governance complexity: opportunities for reorganization</a:t>
            </a:r>
            <a:br>
              <a:rPr lang="en" sz="1800">
                <a:solidFill>
                  <a:schemeClr val="dk2"/>
                </a:solidFill>
                <a:latin typeface="Georgia"/>
                <a:ea typeface="Georgia"/>
                <a:cs typeface="Georgia"/>
                <a:sym typeface="Georgia"/>
              </a:rPr>
            </a:br>
            <a:endParaRPr sz="1800">
              <a:solidFill>
                <a:schemeClr val="dk2"/>
              </a:solidFill>
              <a:latin typeface="Georgia"/>
              <a:ea typeface="Georgia"/>
              <a:cs typeface="Georgia"/>
              <a:sym typeface="Georgia"/>
            </a:endParaRPr>
          </a:p>
          <a:p>
            <a:pPr marL="457200" lvl="0" indent="-342900" algn="l" rtl="0">
              <a:spcBef>
                <a:spcPts val="0"/>
              </a:spcBef>
              <a:spcAft>
                <a:spcPts val="0"/>
              </a:spcAft>
              <a:buClr>
                <a:schemeClr val="dk2"/>
              </a:buClr>
              <a:buSzPts val="1800"/>
              <a:buFont typeface="Georgia"/>
              <a:buChar char="●"/>
            </a:pPr>
            <a:r>
              <a:rPr lang="en" sz="1800">
                <a:solidFill>
                  <a:schemeClr val="dk2"/>
                </a:solidFill>
                <a:latin typeface="Georgia"/>
                <a:ea typeface="Georgia"/>
                <a:cs typeface="Georgia"/>
                <a:sym typeface="Georgia"/>
              </a:rPr>
              <a:t>Federal government: tariffs, deportation-enabled labor shortage, budget cuts</a:t>
            </a:r>
            <a:br>
              <a:rPr lang="en" sz="1800">
                <a:solidFill>
                  <a:schemeClr val="dk2"/>
                </a:solidFill>
                <a:latin typeface="Georgia"/>
                <a:ea typeface="Georgia"/>
                <a:cs typeface="Georgia"/>
                <a:sym typeface="Georgia"/>
              </a:rPr>
            </a:br>
            <a:endParaRPr sz="1800">
              <a:solidFill>
                <a:schemeClr val="dk2"/>
              </a:solidFill>
              <a:latin typeface="Georgia"/>
              <a:ea typeface="Georgia"/>
              <a:cs typeface="Georgia"/>
              <a:sym typeface="Georgia"/>
            </a:endParaRPr>
          </a:p>
        </p:txBody>
      </p:sp>
      <p:pic>
        <p:nvPicPr>
          <p:cNvPr id="383" name="Google Shape;383;p49"/>
          <p:cNvPicPr preferRelativeResize="0"/>
          <p:nvPr/>
        </p:nvPicPr>
        <p:blipFill rotWithShape="1">
          <a:blip r:embed="rId3">
            <a:alphaModFix/>
          </a:blip>
          <a:srcRect/>
          <a:stretch/>
        </p:blipFill>
        <p:spPr>
          <a:xfrm>
            <a:off x="0" y="850701"/>
            <a:ext cx="8718950" cy="1276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88"/>
        <p:cNvGrpSpPr/>
        <p:nvPr/>
      </p:nvGrpSpPr>
      <p:grpSpPr>
        <a:xfrm>
          <a:off x="0" y="0"/>
          <a:ext cx="0" cy="0"/>
          <a:chOff x="0" y="0"/>
          <a:chExt cx="0" cy="0"/>
        </a:xfrm>
      </p:grpSpPr>
      <p:pic>
        <p:nvPicPr>
          <p:cNvPr id="389" name="Google Shape;389;p50" descr="https://lh6.googleusercontent.com/pJ4qf9PE6jn2hNeQ4NWD-cBnEPx9xmHG0w4niHrQw_T6HFT6oVXreD9lmSrDjDIIZYzwg3y2SAIm6qnA_jjDjiEzIJ8g3X1J1mazXrKJfHhk6960QvOpZj-hiH4UNUdyYQ8ebyObXmA"/>
          <p:cNvPicPr preferRelativeResize="0"/>
          <p:nvPr/>
        </p:nvPicPr>
        <p:blipFill rotWithShape="1">
          <a:blip r:embed="rId3">
            <a:alphaModFix/>
          </a:blip>
          <a:srcRect t="91329"/>
          <a:stretch/>
        </p:blipFill>
        <p:spPr>
          <a:xfrm>
            <a:off x="0" y="4697058"/>
            <a:ext cx="9144000" cy="446442"/>
          </a:xfrm>
          <a:prstGeom prst="rect">
            <a:avLst/>
          </a:prstGeom>
          <a:noFill/>
          <a:ln>
            <a:noFill/>
          </a:ln>
        </p:spPr>
      </p:pic>
      <p:sp>
        <p:nvSpPr>
          <p:cNvPr id="390" name="Google Shape;390;p50"/>
          <p:cNvSpPr txBox="1"/>
          <p:nvPr/>
        </p:nvSpPr>
        <p:spPr>
          <a:xfrm>
            <a:off x="-39900" y="746750"/>
            <a:ext cx="8872500" cy="939000"/>
          </a:xfrm>
          <a:prstGeom prst="rect">
            <a:avLst/>
          </a:prstGeom>
          <a:noFill/>
          <a:ln>
            <a:noFill/>
          </a:ln>
        </p:spPr>
        <p:txBody>
          <a:bodyPr spcFirstLastPara="1" wrap="square" lIns="68575" tIns="68575" rIns="68575" bIns="68575" anchor="t" anchorCtr="0">
            <a:spAutoFit/>
          </a:bodyPr>
          <a:lstStyle/>
          <a:p>
            <a:pPr marL="342900" lvl="0" indent="0" algn="ctr" rtl="0">
              <a:spcBef>
                <a:spcPts val="0"/>
              </a:spcBef>
              <a:spcAft>
                <a:spcPts val="0"/>
              </a:spcAft>
              <a:buNone/>
            </a:pPr>
            <a:endParaRPr sz="2600" i="1">
              <a:solidFill>
                <a:schemeClr val="lt1"/>
              </a:solidFill>
              <a:latin typeface="Montserrat"/>
              <a:ea typeface="Montserrat"/>
              <a:cs typeface="Montserrat"/>
              <a:sym typeface="Montserrat"/>
            </a:endParaRPr>
          </a:p>
          <a:p>
            <a:pPr marL="342900" lvl="0" indent="0" algn="ctr" rtl="0">
              <a:spcBef>
                <a:spcPts val="0"/>
              </a:spcBef>
              <a:spcAft>
                <a:spcPts val="0"/>
              </a:spcAft>
              <a:buNone/>
            </a:pPr>
            <a:r>
              <a:rPr lang="en" sz="2600" i="1">
                <a:solidFill>
                  <a:schemeClr val="lt1"/>
                </a:solidFill>
                <a:latin typeface="Montserrat"/>
                <a:ea typeface="Montserrat"/>
                <a:cs typeface="Montserrat"/>
                <a:sym typeface="Montserrat"/>
              </a:rPr>
              <a:t> </a:t>
            </a:r>
            <a:endParaRPr sz="2600" i="1">
              <a:solidFill>
                <a:schemeClr val="lt1"/>
              </a:solidFill>
              <a:latin typeface="Montserrat"/>
              <a:ea typeface="Montserrat"/>
              <a:cs typeface="Montserrat"/>
              <a:sym typeface="Montserrat"/>
            </a:endParaRPr>
          </a:p>
        </p:txBody>
      </p:sp>
      <p:sp>
        <p:nvSpPr>
          <p:cNvPr id="391" name="Google Shape;391;p50"/>
          <p:cNvSpPr txBox="1"/>
          <p:nvPr/>
        </p:nvSpPr>
        <p:spPr>
          <a:xfrm>
            <a:off x="0" y="605275"/>
            <a:ext cx="9144000" cy="4773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800"/>
              <a:buFont typeface="Arial"/>
              <a:buNone/>
            </a:pPr>
            <a:r>
              <a:rPr lang="en" sz="2200" b="1">
                <a:solidFill>
                  <a:schemeClr val="lt1"/>
                </a:solidFill>
                <a:latin typeface="Georgia"/>
                <a:ea typeface="Georgia"/>
                <a:cs typeface="Georgia"/>
                <a:sym typeface="Georgia"/>
              </a:rPr>
              <a:t>More on California Housing from the Terner Center </a:t>
            </a:r>
            <a:endParaRPr sz="2200">
              <a:latin typeface="Georgia"/>
              <a:ea typeface="Georgia"/>
              <a:cs typeface="Georgia"/>
              <a:sym typeface="Georgia"/>
            </a:endParaRPr>
          </a:p>
        </p:txBody>
      </p:sp>
      <p:pic>
        <p:nvPicPr>
          <p:cNvPr id="392" name="Google Shape;392;p50"/>
          <p:cNvPicPr preferRelativeResize="0"/>
          <p:nvPr/>
        </p:nvPicPr>
        <p:blipFill>
          <a:blip r:embed="rId4">
            <a:alphaModFix/>
          </a:blip>
          <a:stretch>
            <a:fillRect/>
          </a:stretch>
        </p:blipFill>
        <p:spPr>
          <a:xfrm>
            <a:off x="3520753" y="1685750"/>
            <a:ext cx="2102494" cy="26140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2"/>
          <p:cNvSpPr txBox="1"/>
          <p:nvPr/>
        </p:nvSpPr>
        <p:spPr>
          <a:xfrm>
            <a:off x="0" y="4903022"/>
            <a:ext cx="5556300" cy="1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770"/>
              </a:buClr>
              <a:buSzPts val="250"/>
              <a:buFont typeface="Arial"/>
              <a:buNone/>
            </a:pPr>
            <a:r>
              <a:rPr lang="en" sz="1000" b="0" i="0" u="none" strike="noStrike" cap="none">
                <a:solidFill>
                  <a:srgbClr val="5D6770"/>
                </a:solidFill>
                <a:latin typeface="Georgia"/>
                <a:ea typeface="Georgia"/>
                <a:cs typeface="Georgia"/>
                <a:sym typeface="Georgia"/>
              </a:rPr>
              <a:t>TERNER CENTER FOR HOUSING INNOVATION </a:t>
            </a:r>
            <a:r>
              <a:rPr lang="en" sz="1000" b="0" i="0" u="none" strike="noStrike" cap="none">
                <a:solidFill>
                  <a:srgbClr val="FFC52F"/>
                </a:solidFill>
                <a:latin typeface="Georgia"/>
                <a:ea typeface="Georgia"/>
                <a:cs typeface="Georgia"/>
                <a:sym typeface="Georgia"/>
              </a:rPr>
              <a:t>UC BERKELEY</a:t>
            </a:r>
            <a:endParaRPr sz="1400" b="0" i="0" u="none" strike="noStrike" cap="none">
              <a:solidFill>
                <a:srgbClr val="000000"/>
              </a:solidFill>
              <a:latin typeface="Georgia"/>
              <a:ea typeface="Georgia"/>
              <a:cs typeface="Georgia"/>
              <a:sym typeface="Georgia"/>
            </a:endParaRPr>
          </a:p>
        </p:txBody>
      </p:sp>
      <p:sp>
        <p:nvSpPr>
          <p:cNvPr id="167" name="Google Shape;167;p32"/>
          <p:cNvSpPr txBox="1"/>
          <p:nvPr/>
        </p:nvSpPr>
        <p:spPr>
          <a:xfrm>
            <a:off x="209825" y="0"/>
            <a:ext cx="8639400" cy="8574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20" b="1">
                <a:solidFill>
                  <a:srgbClr val="5B6770"/>
                </a:solidFill>
                <a:highlight>
                  <a:schemeClr val="lt1"/>
                </a:highlight>
                <a:latin typeface="Georgia"/>
                <a:ea typeface="Georgia"/>
                <a:cs typeface="Georgia"/>
                <a:sym typeface="Georgia"/>
              </a:rPr>
              <a:t>California’s Housing Crisis</a:t>
            </a:r>
            <a:endParaRPr sz="2700">
              <a:solidFill>
                <a:srgbClr val="4E748B"/>
              </a:solidFill>
              <a:latin typeface="Georgia"/>
              <a:ea typeface="Georgia"/>
              <a:cs typeface="Georgia"/>
              <a:sym typeface="Georgia"/>
            </a:endParaRPr>
          </a:p>
        </p:txBody>
      </p:sp>
      <p:grpSp>
        <p:nvGrpSpPr>
          <p:cNvPr id="168" name="Google Shape;168;p32"/>
          <p:cNvGrpSpPr/>
          <p:nvPr/>
        </p:nvGrpSpPr>
        <p:grpSpPr>
          <a:xfrm>
            <a:off x="6" y="787145"/>
            <a:ext cx="8639323" cy="70258"/>
            <a:chOff x="-101019" y="3329073"/>
            <a:chExt cx="8635869" cy="71400"/>
          </a:xfrm>
        </p:grpSpPr>
        <p:cxnSp>
          <p:nvCxnSpPr>
            <p:cNvPr id="169" name="Google Shape;169;p32"/>
            <p:cNvCxnSpPr/>
            <p:nvPr/>
          </p:nvCxnSpPr>
          <p:spPr>
            <a:xfrm>
              <a:off x="-101019" y="3362341"/>
              <a:ext cx="8572500" cy="0"/>
            </a:xfrm>
            <a:prstGeom prst="straightConnector1">
              <a:avLst/>
            </a:prstGeom>
            <a:noFill/>
            <a:ln w="25400" cap="flat" cmpd="sng">
              <a:solidFill>
                <a:srgbClr val="FFC52F"/>
              </a:solidFill>
              <a:prstDash val="solid"/>
              <a:round/>
              <a:headEnd type="none" w="sm" len="sm"/>
              <a:tailEnd type="none" w="sm" len="sm"/>
            </a:ln>
          </p:spPr>
        </p:cxnSp>
        <p:sp>
          <p:nvSpPr>
            <p:cNvPr id="170" name="Google Shape;170;p32"/>
            <p:cNvSpPr/>
            <p:nvPr/>
          </p:nvSpPr>
          <p:spPr>
            <a:xfrm>
              <a:off x="8463450" y="3329073"/>
              <a:ext cx="71400" cy="71400"/>
            </a:xfrm>
            <a:prstGeom prst="ellipse">
              <a:avLst/>
            </a:prstGeom>
            <a:noFill/>
            <a:ln w="19050" cap="flat" cmpd="sng">
              <a:solidFill>
                <a:srgbClr val="FFC52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Calibri"/>
                <a:ea typeface="Calibri"/>
                <a:cs typeface="Calibri"/>
                <a:sym typeface="Calibri"/>
              </a:endParaRPr>
            </a:p>
          </p:txBody>
        </p:sp>
      </p:grpSp>
      <p:sp>
        <p:nvSpPr>
          <p:cNvPr id="171" name="Google Shape;171;p32"/>
          <p:cNvSpPr txBox="1"/>
          <p:nvPr/>
        </p:nvSpPr>
        <p:spPr>
          <a:xfrm>
            <a:off x="1177950" y="1854450"/>
            <a:ext cx="6788100" cy="143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chemeClr val="dk2"/>
                </a:solidFill>
                <a:latin typeface="Georgia"/>
                <a:ea typeface="Georgia"/>
                <a:cs typeface="Georgia"/>
                <a:sym typeface="Georgia"/>
              </a:rPr>
              <a:t>How severe is the </a:t>
            </a:r>
            <a:br>
              <a:rPr lang="en" sz="4800">
                <a:solidFill>
                  <a:schemeClr val="dk2"/>
                </a:solidFill>
                <a:latin typeface="Georgia"/>
                <a:ea typeface="Georgia"/>
                <a:cs typeface="Georgia"/>
                <a:sym typeface="Georgia"/>
              </a:rPr>
            </a:br>
            <a:r>
              <a:rPr lang="en" sz="4800">
                <a:solidFill>
                  <a:schemeClr val="dk2"/>
                </a:solidFill>
                <a:latin typeface="Georgia"/>
                <a:ea typeface="Georgia"/>
                <a:cs typeface="Georgia"/>
                <a:sym typeface="Georgia"/>
              </a:rPr>
              <a:t>state’s housing crisis?</a:t>
            </a:r>
            <a:endParaRPr sz="4800">
              <a:solidFill>
                <a:schemeClr val="dk2"/>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195900" y="57975"/>
            <a:ext cx="8403000" cy="728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2120"/>
              <a:t>In CA, more than 2.5 million new units are needed by 2032 simply to meet expected population growth. </a:t>
            </a:r>
            <a:endParaRPr/>
          </a:p>
        </p:txBody>
      </p:sp>
      <p:sp>
        <p:nvSpPr>
          <p:cNvPr id="177" name="Google Shape;177;p33"/>
          <p:cNvSpPr txBox="1">
            <a:spLocks noGrp="1"/>
          </p:cNvSpPr>
          <p:nvPr>
            <p:ph type="sldNum" idx="12"/>
          </p:nvPr>
        </p:nvSpPr>
        <p:spPr>
          <a:xfrm>
            <a:off x="6866464" y="4767263"/>
            <a:ext cx="18204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5B6770"/>
              </a:buClr>
              <a:buSzPts val="800"/>
              <a:buFont typeface="Arial"/>
              <a:buNone/>
            </a:pPr>
            <a:r>
              <a:rPr lang="en"/>
              <a:t> </a:t>
            </a:r>
            <a:endParaRPr/>
          </a:p>
        </p:txBody>
      </p:sp>
      <p:sp>
        <p:nvSpPr>
          <p:cNvPr id="178" name="Google Shape;178;p33"/>
          <p:cNvSpPr txBox="1"/>
          <p:nvPr/>
        </p:nvSpPr>
        <p:spPr>
          <a:xfrm>
            <a:off x="0" y="4903022"/>
            <a:ext cx="5556300" cy="1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770"/>
              </a:buClr>
              <a:buSzPts val="250"/>
              <a:buFont typeface="Arial"/>
              <a:buNone/>
            </a:pPr>
            <a:r>
              <a:rPr lang="en" sz="1000" b="0" i="0" u="none" strike="noStrike" cap="none">
                <a:solidFill>
                  <a:srgbClr val="5D6770"/>
                </a:solidFill>
                <a:latin typeface="Georgia"/>
                <a:ea typeface="Georgia"/>
                <a:cs typeface="Georgia"/>
                <a:sym typeface="Georgia"/>
              </a:rPr>
              <a:t>TERNER CENTER FOR HOUSING INNOVATION </a:t>
            </a:r>
            <a:r>
              <a:rPr lang="en" sz="1000" b="0" i="0" u="none" strike="noStrike" cap="none">
                <a:solidFill>
                  <a:srgbClr val="FFC52F"/>
                </a:solidFill>
                <a:latin typeface="Georgia"/>
                <a:ea typeface="Georgia"/>
                <a:cs typeface="Georgia"/>
                <a:sym typeface="Georgia"/>
              </a:rPr>
              <a:t>UC BERKELEY</a:t>
            </a:r>
            <a:endParaRPr sz="1400" b="0" i="0" u="none" strike="noStrike" cap="none">
              <a:solidFill>
                <a:srgbClr val="000000"/>
              </a:solidFill>
              <a:latin typeface="Georgia"/>
              <a:ea typeface="Georgia"/>
              <a:cs typeface="Georgia"/>
              <a:sym typeface="Georgia"/>
            </a:endParaRPr>
          </a:p>
        </p:txBody>
      </p:sp>
      <p:grpSp>
        <p:nvGrpSpPr>
          <p:cNvPr id="179" name="Google Shape;179;p33"/>
          <p:cNvGrpSpPr/>
          <p:nvPr/>
        </p:nvGrpSpPr>
        <p:grpSpPr>
          <a:xfrm>
            <a:off x="6" y="786370"/>
            <a:ext cx="8639323" cy="70258"/>
            <a:chOff x="-101019" y="3329073"/>
            <a:chExt cx="8635869" cy="71400"/>
          </a:xfrm>
        </p:grpSpPr>
        <p:cxnSp>
          <p:nvCxnSpPr>
            <p:cNvPr id="180" name="Google Shape;180;p33"/>
            <p:cNvCxnSpPr/>
            <p:nvPr/>
          </p:nvCxnSpPr>
          <p:spPr>
            <a:xfrm>
              <a:off x="-101019" y="3362341"/>
              <a:ext cx="8572500" cy="0"/>
            </a:xfrm>
            <a:prstGeom prst="straightConnector1">
              <a:avLst/>
            </a:prstGeom>
            <a:noFill/>
            <a:ln w="25400" cap="flat" cmpd="sng">
              <a:solidFill>
                <a:srgbClr val="FFC52F"/>
              </a:solidFill>
              <a:prstDash val="solid"/>
              <a:round/>
              <a:headEnd type="none" w="sm" len="sm"/>
              <a:tailEnd type="none" w="sm" len="sm"/>
            </a:ln>
          </p:spPr>
        </p:cxnSp>
        <p:sp>
          <p:nvSpPr>
            <p:cNvPr id="181" name="Google Shape;181;p33"/>
            <p:cNvSpPr/>
            <p:nvPr/>
          </p:nvSpPr>
          <p:spPr>
            <a:xfrm>
              <a:off x="8463450" y="3329073"/>
              <a:ext cx="71400" cy="71400"/>
            </a:xfrm>
            <a:prstGeom prst="ellipse">
              <a:avLst/>
            </a:prstGeom>
            <a:noFill/>
            <a:ln w="19050" cap="flat" cmpd="sng">
              <a:solidFill>
                <a:srgbClr val="FFC52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Calibri"/>
                <a:ea typeface="Calibri"/>
                <a:cs typeface="Calibri"/>
                <a:sym typeface="Calibri"/>
              </a:endParaRPr>
            </a:p>
          </p:txBody>
        </p:sp>
      </p:grpSp>
      <p:sp>
        <p:nvSpPr>
          <p:cNvPr id="182" name="Google Shape;182;p33"/>
          <p:cNvSpPr/>
          <p:nvPr/>
        </p:nvSpPr>
        <p:spPr>
          <a:xfrm>
            <a:off x="59623" y="4656729"/>
            <a:ext cx="80667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800" i="0" u="none" strike="noStrike" cap="none">
                <a:solidFill>
                  <a:srgbClr val="000000"/>
                </a:solidFill>
                <a:latin typeface="Georgia"/>
                <a:ea typeface="Georgia"/>
                <a:cs typeface="Georgia"/>
                <a:sym typeface="Georgia"/>
              </a:rPr>
              <a:t>Source: Terner Cen</a:t>
            </a:r>
            <a:r>
              <a:rPr lang="en" sz="800">
                <a:latin typeface="Georgia"/>
                <a:ea typeface="Georgia"/>
                <a:cs typeface="Georgia"/>
                <a:sym typeface="Georgia"/>
              </a:rPr>
              <a:t>ter Analysis of HCD Annual Progress Report data</a:t>
            </a:r>
            <a:endParaRPr sz="800" i="0" u="none" strike="noStrike" cap="none">
              <a:solidFill>
                <a:srgbClr val="000000"/>
              </a:solidFill>
              <a:latin typeface="Georgia"/>
              <a:ea typeface="Georgia"/>
              <a:cs typeface="Georgia"/>
              <a:sym typeface="Georgia"/>
            </a:endParaRPr>
          </a:p>
        </p:txBody>
      </p:sp>
      <p:sp>
        <p:nvSpPr>
          <p:cNvPr id="183" name="Google Shape;183;p33"/>
          <p:cNvSpPr/>
          <p:nvPr/>
        </p:nvSpPr>
        <p:spPr>
          <a:xfrm>
            <a:off x="5103825" y="4639125"/>
            <a:ext cx="3783600" cy="44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800" dirty="0">
                <a:latin typeface="Georgia"/>
                <a:ea typeface="Georgia"/>
                <a:cs typeface="Georgia"/>
                <a:sym typeface="Georgia"/>
              </a:rPr>
              <a:t>Note: Depending on the jurisdiction, completion of 6th cycle RHNA permitting for all COGs will not occur until 2032, and APR data for this chart includes permitted projects only through 2023.</a:t>
            </a:r>
            <a:endParaRPr sz="800" i="0" u="none" strike="noStrike" cap="none" dirty="0">
              <a:solidFill>
                <a:srgbClr val="000000"/>
              </a:solidFill>
              <a:latin typeface="Georgia"/>
              <a:ea typeface="Georgia"/>
              <a:cs typeface="Georgia"/>
              <a:sym typeface="Georgia"/>
            </a:endParaRPr>
          </a:p>
        </p:txBody>
      </p:sp>
      <p:pic>
        <p:nvPicPr>
          <p:cNvPr id="184" name="Google Shape;184;p33"/>
          <p:cNvPicPr preferRelativeResize="0"/>
          <p:nvPr/>
        </p:nvPicPr>
        <p:blipFill>
          <a:blip r:embed="rId3">
            <a:alphaModFix/>
          </a:blip>
          <a:stretch>
            <a:fillRect/>
          </a:stretch>
        </p:blipFill>
        <p:spPr>
          <a:xfrm>
            <a:off x="2116876" y="935700"/>
            <a:ext cx="4561058" cy="36662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p:nvPr/>
        </p:nvSpPr>
        <p:spPr>
          <a:xfrm>
            <a:off x="201296" y="105952"/>
            <a:ext cx="8640600" cy="8574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5D6770"/>
              </a:buClr>
              <a:buSzPts val="400"/>
              <a:buFont typeface="Georgia"/>
              <a:buNone/>
            </a:pPr>
            <a:r>
              <a:rPr lang="en" sz="2120" b="1">
                <a:solidFill>
                  <a:srgbClr val="5B6770"/>
                </a:solidFill>
                <a:latin typeface="Georgia"/>
                <a:ea typeface="Georgia"/>
                <a:cs typeface="Georgia"/>
                <a:sym typeface="Georgia"/>
              </a:rPr>
              <a:t>Even with recent reforms, overall production is stagnant.</a:t>
            </a:r>
            <a:endParaRPr sz="1100"/>
          </a:p>
        </p:txBody>
      </p:sp>
      <p:sp>
        <p:nvSpPr>
          <p:cNvPr id="191" name="Google Shape;191;p34"/>
          <p:cNvSpPr txBox="1"/>
          <p:nvPr/>
        </p:nvSpPr>
        <p:spPr>
          <a:xfrm>
            <a:off x="4359475" y="4791245"/>
            <a:ext cx="4534186" cy="246309"/>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 sz="1100" i="0" u="none" strike="noStrike" cap="none" dirty="0">
                <a:solidFill>
                  <a:srgbClr val="000000"/>
                </a:solidFill>
                <a:latin typeface="Georgia"/>
                <a:ea typeface="Georgia"/>
                <a:cs typeface="Georgia"/>
                <a:sym typeface="Georgia"/>
              </a:rPr>
              <a:t>Source: Terner Center analysis of </a:t>
            </a:r>
            <a:r>
              <a:rPr lang="en" sz="1100" dirty="0">
                <a:latin typeface="Georgia"/>
                <a:ea typeface="Georgia"/>
                <a:cs typeface="Georgia"/>
                <a:sym typeface="Georgia"/>
              </a:rPr>
              <a:t>HUD and Census BPS data</a:t>
            </a:r>
            <a:endParaRPr sz="1100" i="0" u="none" strike="noStrike" cap="none" dirty="0">
              <a:solidFill>
                <a:srgbClr val="000000"/>
              </a:solidFill>
              <a:latin typeface="Georgia"/>
              <a:ea typeface="Georgia"/>
              <a:cs typeface="Georgia"/>
              <a:sym typeface="Georgia"/>
            </a:endParaRPr>
          </a:p>
        </p:txBody>
      </p:sp>
      <p:sp>
        <p:nvSpPr>
          <p:cNvPr id="192" name="Google Shape;192;p34"/>
          <p:cNvSpPr txBox="1"/>
          <p:nvPr/>
        </p:nvSpPr>
        <p:spPr>
          <a:xfrm>
            <a:off x="0" y="4903022"/>
            <a:ext cx="5556300" cy="1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770"/>
              </a:buClr>
              <a:buSzPts val="250"/>
              <a:buFont typeface="Arial"/>
              <a:buNone/>
            </a:pPr>
            <a:r>
              <a:rPr lang="en" sz="1000" b="0" i="0" u="none" strike="noStrike" cap="none">
                <a:solidFill>
                  <a:srgbClr val="5D6770"/>
                </a:solidFill>
                <a:latin typeface="Georgia"/>
                <a:ea typeface="Georgia"/>
                <a:cs typeface="Georgia"/>
                <a:sym typeface="Georgia"/>
              </a:rPr>
              <a:t>TERNER CENTER FOR HOUSING INNOVATION </a:t>
            </a:r>
            <a:r>
              <a:rPr lang="en" sz="1000" b="0" i="0" u="none" strike="noStrike" cap="none">
                <a:solidFill>
                  <a:srgbClr val="FFC52F"/>
                </a:solidFill>
                <a:latin typeface="Georgia"/>
                <a:ea typeface="Georgia"/>
                <a:cs typeface="Georgia"/>
                <a:sym typeface="Georgia"/>
              </a:rPr>
              <a:t>UC BERKELEY</a:t>
            </a:r>
            <a:endParaRPr sz="1400" b="0" i="0" u="none" strike="noStrike" cap="none">
              <a:solidFill>
                <a:srgbClr val="000000"/>
              </a:solidFill>
              <a:latin typeface="Georgia"/>
              <a:ea typeface="Georgia"/>
              <a:cs typeface="Georgia"/>
              <a:sym typeface="Georgia"/>
            </a:endParaRPr>
          </a:p>
        </p:txBody>
      </p:sp>
      <p:pic>
        <p:nvPicPr>
          <p:cNvPr id="193" name="Google Shape;193;p34"/>
          <p:cNvPicPr preferRelativeResize="0"/>
          <p:nvPr/>
        </p:nvPicPr>
        <p:blipFill>
          <a:blip r:embed="rId3">
            <a:alphaModFix/>
          </a:blip>
          <a:stretch>
            <a:fillRect/>
          </a:stretch>
        </p:blipFill>
        <p:spPr>
          <a:xfrm>
            <a:off x="961238" y="1174186"/>
            <a:ext cx="7221514" cy="3406242"/>
          </a:xfrm>
          <a:prstGeom prst="rect">
            <a:avLst/>
          </a:prstGeom>
          <a:noFill/>
          <a:ln>
            <a:noFill/>
          </a:ln>
        </p:spPr>
      </p:pic>
      <p:pic>
        <p:nvPicPr>
          <p:cNvPr id="194" name="Google Shape;194;p34"/>
          <p:cNvPicPr preferRelativeResize="0"/>
          <p:nvPr/>
        </p:nvPicPr>
        <p:blipFill rotWithShape="1">
          <a:blip r:embed="rId4">
            <a:alphaModFix/>
          </a:blip>
          <a:srcRect/>
          <a:stretch/>
        </p:blipFill>
        <p:spPr>
          <a:xfrm>
            <a:off x="0" y="723901"/>
            <a:ext cx="8718950" cy="127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5"/>
          <p:cNvSpPr txBox="1"/>
          <p:nvPr/>
        </p:nvSpPr>
        <p:spPr>
          <a:xfrm>
            <a:off x="201275" y="0"/>
            <a:ext cx="8640600" cy="7938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5D6770"/>
              </a:buClr>
              <a:buSzPts val="400"/>
              <a:buFont typeface="Georgia"/>
              <a:buNone/>
            </a:pPr>
            <a:r>
              <a:rPr lang="en" sz="2120" b="1">
                <a:solidFill>
                  <a:srgbClr val="5B6770"/>
                </a:solidFill>
                <a:latin typeface="Georgia"/>
                <a:ea typeface="Georgia"/>
                <a:cs typeface="Georgia"/>
                <a:sym typeface="Georgia"/>
              </a:rPr>
              <a:t>Despite record spending, we are nowhere near meeting affordable housing goals.</a:t>
            </a:r>
            <a:endParaRPr sz="2100" b="1" i="1">
              <a:solidFill>
                <a:schemeClr val="accent1"/>
              </a:solidFill>
              <a:latin typeface="Georgia"/>
              <a:ea typeface="Georgia"/>
              <a:cs typeface="Georgia"/>
              <a:sym typeface="Georgia"/>
            </a:endParaRPr>
          </a:p>
        </p:txBody>
      </p:sp>
      <p:sp>
        <p:nvSpPr>
          <p:cNvPr id="201" name="Google Shape;201;p35"/>
          <p:cNvSpPr txBox="1"/>
          <p:nvPr/>
        </p:nvSpPr>
        <p:spPr>
          <a:xfrm>
            <a:off x="4084150" y="4849025"/>
            <a:ext cx="4818600" cy="2385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 sz="1100">
                <a:latin typeface="Georgia"/>
                <a:ea typeface="Georgia"/>
                <a:cs typeface="Georgia"/>
                <a:sym typeface="Georgia"/>
              </a:rPr>
              <a:t>Source: </a:t>
            </a:r>
            <a:r>
              <a:rPr lang="en" sz="1100" i="0" u="sng" strike="noStrike" cap="none">
                <a:solidFill>
                  <a:schemeClr val="hlink"/>
                </a:solidFill>
                <a:latin typeface="Georgia"/>
                <a:ea typeface="Georgia"/>
                <a:cs typeface="Georgia"/>
                <a:sym typeface="Georgia"/>
                <a:hlinkClick r:id="rId3"/>
              </a:rPr>
              <a:t>California Housing Partnership</a:t>
            </a:r>
            <a:endParaRPr sz="1100">
              <a:latin typeface="Georgia"/>
              <a:ea typeface="Georgia"/>
              <a:cs typeface="Georgia"/>
              <a:sym typeface="Georgia"/>
            </a:endParaRPr>
          </a:p>
        </p:txBody>
      </p:sp>
      <p:pic>
        <p:nvPicPr>
          <p:cNvPr id="202" name="Google Shape;202;p35"/>
          <p:cNvPicPr preferRelativeResize="0"/>
          <p:nvPr/>
        </p:nvPicPr>
        <p:blipFill rotWithShape="1">
          <a:blip r:embed="rId4">
            <a:alphaModFix/>
          </a:blip>
          <a:srcRect l="17082" t="28365" r="16032" b="15140"/>
          <a:stretch/>
        </p:blipFill>
        <p:spPr>
          <a:xfrm>
            <a:off x="1226300" y="1398950"/>
            <a:ext cx="6346550" cy="3015549"/>
          </a:xfrm>
          <a:prstGeom prst="rect">
            <a:avLst/>
          </a:prstGeom>
          <a:noFill/>
          <a:ln>
            <a:noFill/>
          </a:ln>
          <a:effectLst>
            <a:outerShdw blurRad="292100" dist="139700" dir="2700000" algn="tl" rotWithShape="0">
              <a:srgbClr val="333333">
                <a:alpha val="64709"/>
              </a:srgbClr>
            </a:outerShdw>
          </a:effectLst>
        </p:spPr>
      </p:pic>
      <p:sp>
        <p:nvSpPr>
          <p:cNvPr id="203" name="Google Shape;203;p35"/>
          <p:cNvSpPr txBox="1"/>
          <p:nvPr/>
        </p:nvSpPr>
        <p:spPr>
          <a:xfrm>
            <a:off x="2485430" y="932932"/>
            <a:ext cx="53394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accent1"/>
              </a:buClr>
              <a:buSzPts val="1500"/>
              <a:buFont typeface="Georgia"/>
              <a:buNone/>
            </a:pPr>
            <a:r>
              <a:rPr lang="en" sz="1500" b="1" i="0" u="none" strike="noStrike" cap="none">
                <a:solidFill>
                  <a:schemeClr val="accent1"/>
                </a:solidFill>
                <a:latin typeface="Georgia"/>
                <a:ea typeface="Georgia"/>
                <a:cs typeface="Georgia"/>
                <a:sym typeface="Georgia"/>
              </a:rPr>
              <a:t>Affordable Housing Funded vs. Need</a:t>
            </a:r>
            <a:endParaRPr sz="1100" b="1"/>
          </a:p>
        </p:txBody>
      </p:sp>
      <p:sp>
        <p:nvSpPr>
          <p:cNvPr id="204" name="Google Shape;204;p35"/>
          <p:cNvSpPr txBox="1"/>
          <p:nvPr/>
        </p:nvSpPr>
        <p:spPr>
          <a:xfrm>
            <a:off x="0" y="4903022"/>
            <a:ext cx="5556300" cy="1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770"/>
              </a:buClr>
              <a:buSzPts val="250"/>
              <a:buFont typeface="Arial"/>
              <a:buNone/>
            </a:pPr>
            <a:r>
              <a:rPr lang="en" sz="1000" b="0" i="0" u="none" strike="noStrike" cap="none">
                <a:solidFill>
                  <a:srgbClr val="5D6770"/>
                </a:solidFill>
                <a:latin typeface="Georgia"/>
                <a:ea typeface="Georgia"/>
                <a:cs typeface="Georgia"/>
                <a:sym typeface="Georgia"/>
              </a:rPr>
              <a:t>TERNER CENTER FOR HOUSING INNOVATION </a:t>
            </a:r>
            <a:r>
              <a:rPr lang="en" sz="1000" b="0" i="0" u="none" strike="noStrike" cap="none">
                <a:solidFill>
                  <a:srgbClr val="FFC52F"/>
                </a:solidFill>
                <a:latin typeface="Georgia"/>
                <a:ea typeface="Georgia"/>
                <a:cs typeface="Georgia"/>
                <a:sym typeface="Georgia"/>
              </a:rPr>
              <a:t>UC BERKELEY</a:t>
            </a:r>
            <a:endParaRPr sz="1400" b="0" i="0" u="none" strike="noStrike" cap="none">
              <a:solidFill>
                <a:srgbClr val="000000"/>
              </a:solidFill>
              <a:latin typeface="Georgia"/>
              <a:ea typeface="Georgia"/>
              <a:cs typeface="Georgia"/>
              <a:sym typeface="Georgia"/>
            </a:endParaRPr>
          </a:p>
        </p:txBody>
      </p:sp>
      <p:grpSp>
        <p:nvGrpSpPr>
          <p:cNvPr id="205" name="Google Shape;205;p35"/>
          <p:cNvGrpSpPr/>
          <p:nvPr/>
        </p:nvGrpSpPr>
        <p:grpSpPr>
          <a:xfrm>
            <a:off x="6" y="787145"/>
            <a:ext cx="8639323" cy="70258"/>
            <a:chOff x="-101019" y="3329073"/>
            <a:chExt cx="8635869" cy="71400"/>
          </a:xfrm>
        </p:grpSpPr>
        <p:cxnSp>
          <p:nvCxnSpPr>
            <p:cNvPr id="206" name="Google Shape;206;p35"/>
            <p:cNvCxnSpPr/>
            <p:nvPr/>
          </p:nvCxnSpPr>
          <p:spPr>
            <a:xfrm>
              <a:off x="-101019" y="3362341"/>
              <a:ext cx="8572500" cy="0"/>
            </a:xfrm>
            <a:prstGeom prst="straightConnector1">
              <a:avLst/>
            </a:prstGeom>
            <a:noFill/>
            <a:ln w="25400" cap="flat" cmpd="sng">
              <a:solidFill>
                <a:srgbClr val="FFC52F"/>
              </a:solidFill>
              <a:prstDash val="solid"/>
              <a:round/>
              <a:headEnd type="none" w="sm" len="sm"/>
              <a:tailEnd type="none" w="sm" len="sm"/>
            </a:ln>
          </p:spPr>
        </p:cxnSp>
        <p:sp>
          <p:nvSpPr>
            <p:cNvPr id="207" name="Google Shape;207;p35"/>
            <p:cNvSpPr/>
            <p:nvPr/>
          </p:nvSpPr>
          <p:spPr>
            <a:xfrm>
              <a:off x="8463450" y="3329073"/>
              <a:ext cx="71400" cy="71400"/>
            </a:xfrm>
            <a:prstGeom prst="ellipse">
              <a:avLst/>
            </a:prstGeom>
            <a:noFill/>
            <a:ln w="19050" cap="flat" cmpd="sng">
              <a:solidFill>
                <a:srgbClr val="FFC52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6"/>
          <p:cNvPicPr preferRelativeResize="0"/>
          <p:nvPr/>
        </p:nvPicPr>
        <p:blipFill>
          <a:blip r:embed="rId3">
            <a:alphaModFix/>
          </a:blip>
          <a:stretch>
            <a:fillRect/>
          </a:stretch>
        </p:blipFill>
        <p:spPr>
          <a:xfrm>
            <a:off x="296614" y="1344713"/>
            <a:ext cx="7941176" cy="2962425"/>
          </a:xfrm>
          <a:prstGeom prst="rect">
            <a:avLst/>
          </a:prstGeom>
          <a:noFill/>
          <a:ln>
            <a:noFill/>
          </a:ln>
        </p:spPr>
      </p:pic>
      <p:sp>
        <p:nvSpPr>
          <p:cNvPr id="214" name="Google Shape;214;p36"/>
          <p:cNvSpPr txBox="1"/>
          <p:nvPr/>
        </p:nvSpPr>
        <p:spPr>
          <a:xfrm>
            <a:off x="195764" y="316794"/>
            <a:ext cx="8327400" cy="4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5D6770"/>
              </a:buClr>
              <a:buSzPts val="400"/>
              <a:buFont typeface="Arial"/>
              <a:buNone/>
            </a:pPr>
            <a:r>
              <a:rPr lang="en" sz="2120" b="1">
                <a:solidFill>
                  <a:srgbClr val="5B6770"/>
                </a:solidFill>
                <a:latin typeface="Georgia"/>
                <a:ea typeface="Georgia"/>
                <a:cs typeface="Georgia"/>
                <a:sym typeface="Georgia"/>
              </a:rPr>
              <a:t>High Housing Cost Burden across California, 2023</a:t>
            </a:r>
            <a:endParaRPr sz="2300">
              <a:solidFill>
                <a:srgbClr val="4E748B"/>
              </a:solidFill>
              <a:latin typeface="Georgia"/>
              <a:ea typeface="Georgia"/>
              <a:cs typeface="Georgia"/>
              <a:sym typeface="Georgia"/>
            </a:endParaRPr>
          </a:p>
        </p:txBody>
      </p:sp>
      <p:pic>
        <p:nvPicPr>
          <p:cNvPr id="215" name="Google Shape;215;p36"/>
          <p:cNvPicPr preferRelativeResize="0"/>
          <p:nvPr/>
        </p:nvPicPr>
        <p:blipFill rotWithShape="1">
          <a:blip r:embed="rId4">
            <a:alphaModFix/>
          </a:blip>
          <a:srcRect/>
          <a:stretch/>
        </p:blipFill>
        <p:spPr>
          <a:xfrm>
            <a:off x="0" y="850701"/>
            <a:ext cx="8718950" cy="127674"/>
          </a:xfrm>
          <a:prstGeom prst="rect">
            <a:avLst/>
          </a:prstGeom>
          <a:noFill/>
          <a:ln>
            <a:noFill/>
          </a:ln>
        </p:spPr>
      </p:pic>
      <p:sp>
        <p:nvSpPr>
          <p:cNvPr id="216" name="Google Shape;216;p36"/>
          <p:cNvSpPr txBox="1"/>
          <p:nvPr/>
        </p:nvSpPr>
        <p:spPr>
          <a:xfrm>
            <a:off x="1563739" y="2809784"/>
            <a:ext cx="44100" cy="23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7" name="Google Shape;217;p36"/>
          <p:cNvSpPr txBox="1"/>
          <p:nvPr/>
        </p:nvSpPr>
        <p:spPr>
          <a:xfrm>
            <a:off x="6917525" y="1989375"/>
            <a:ext cx="1872000" cy="9696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800" b="1" dirty="0">
                <a:solidFill>
                  <a:schemeClr val="dk2"/>
                </a:solidFill>
                <a:latin typeface="Georgia"/>
                <a:ea typeface="Georgia"/>
                <a:cs typeface="Georgia"/>
                <a:sym typeface="Georgia"/>
              </a:rPr>
              <a:t>54.7% of all </a:t>
            </a:r>
            <a:br>
              <a:rPr lang="en" sz="1800" b="1" dirty="0">
                <a:solidFill>
                  <a:schemeClr val="dk2"/>
                </a:solidFill>
                <a:latin typeface="Georgia"/>
                <a:ea typeface="Georgia"/>
                <a:cs typeface="Georgia"/>
                <a:sym typeface="Georgia"/>
              </a:rPr>
            </a:br>
            <a:r>
              <a:rPr lang="en" sz="1800" b="1" dirty="0">
                <a:solidFill>
                  <a:schemeClr val="dk2"/>
                </a:solidFill>
                <a:latin typeface="Georgia"/>
                <a:ea typeface="Georgia"/>
                <a:cs typeface="Georgia"/>
                <a:sym typeface="Georgia"/>
              </a:rPr>
              <a:t>CA renters are rent burdened</a:t>
            </a:r>
            <a:endParaRPr sz="1100" b="1" dirty="0">
              <a:latin typeface="Georgia"/>
              <a:ea typeface="Georgia"/>
              <a:cs typeface="Georgia"/>
              <a:sym typeface="Georgia"/>
            </a:endParaRPr>
          </a:p>
        </p:txBody>
      </p:sp>
      <p:sp>
        <p:nvSpPr>
          <p:cNvPr id="218" name="Google Shape;218;p36"/>
          <p:cNvSpPr txBox="1"/>
          <p:nvPr/>
        </p:nvSpPr>
        <p:spPr>
          <a:xfrm>
            <a:off x="64825" y="4850272"/>
            <a:ext cx="5556300" cy="1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770"/>
              </a:buClr>
              <a:buSzPts val="250"/>
              <a:buFont typeface="Arial"/>
              <a:buNone/>
            </a:pPr>
            <a:r>
              <a:rPr lang="en" sz="1000" b="0" i="0" u="none" strike="noStrike" cap="none">
                <a:solidFill>
                  <a:srgbClr val="5D6770"/>
                </a:solidFill>
                <a:latin typeface="Georgia"/>
                <a:ea typeface="Georgia"/>
                <a:cs typeface="Georgia"/>
                <a:sym typeface="Georgia"/>
              </a:rPr>
              <a:t>TERNER CENTER FOR HOUSING INNOVATION </a:t>
            </a:r>
            <a:r>
              <a:rPr lang="en" sz="1000" b="0" i="0" u="none" strike="noStrike" cap="none">
                <a:solidFill>
                  <a:srgbClr val="FFC52F"/>
                </a:solidFill>
                <a:latin typeface="Georgia"/>
                <a:ea typeface="Georgia"/>
                <a:cs typeface="Georgia"/>
                <a:sym typeface="Georgia"/>
              </a:rPr>
              <a:t>UC BERKELEY</a:t>
            </a:r>
            <a:endParaRPr sz="1400" b="0" i="0" u="none" strike="noStrike" cap="none">
              <a:solidFill>
                <a:srgbClr val="000000"/>
              </a:solidFill>
              <a:latin typeface="Georgia"/>
              <a:ea typeface="Georgia"/>
              <a:cs typeface="Georgia"/>
              <a:sym typeface="Georgia"/>
            </a:endParaRPr>
          </a:p>
        </p:txBody>
      </p:sp>
      <p:sp>
        <p:nvSpPr>
          <p:cNvPr id="219" name="Google Shape;219;p36"/>
          <p:cNvSpPr/>
          <p:nvPr/>
        </p:nvSpPr>
        <p:spPr>
          <a:xfrm>
            <a:off x="484674" y="4367175"/>
            <a:ext cx="46071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800" i="0" u="none" strike="noStrike" cap="none">
                <a:solidFill>
                  <a:srgbClr val="000000"/>
                </a:solidFill>
                <a:latin typeface="Georgia"/>
                <a:ea typeface="Georgia"/>
                <a:cs typeface="Georgia"/>
                <a:sym typeface="Georgia"/>
              </a:rPr>
              <a:t>Source: Terner Cen</a:t>
            </a:r>
            <a:r>
              <a:rPr lang="en" sz="800">
                <a:latin typeface="Georgia"/>
                <a:ea typeface="Georgia"/>
                <a:cs typeface="Georgia"/>
                <a:sym typeface="Georgia"/>
              </a:rPr>
              <a:t>ter Analysis of </a:t>
            </a:r>
            <a:r>
              <a:rPr lang="en" sz="800" i="0" u="none" strike="noStrike" cap="none">
                <a:solidFill>
                  <a:srgbClr val="000000"/>
                </a:solidFill>
                <a:latin typeface="Georgia"/>
                <a:ea typeface="Georgia"/>
                <a:cs typeface="Georgia"/>
                <a:sym typeface="Georgia"/>
              </a:rPr>
              <a:t>US Census Bureau, Public Use Microdata Sample (PUMS)</a:t>
            </a:r>
            <a:r>
              <a:rPr lang="en" sz="800">
                <a:latin typeface="Georgia"/>
                <a:ea typeface="Georgia"/>
                <a:cs typeface="Georgia"/>
                <a:sym typeface="Georgia"/>
              </a:rPr>
              <a:t> </a:t>
            </a:r>
            <a:r>
              <a:rPr lang="en" sz="800" i="0" u="none" strike="noStrike" cap="none">
                <a:solidFill>
                  <a:srgbClr val="000000"/>
                </a:solidFill>
                <a:latin typeface="Georgia"/>
                <a:ea typeface="Georgia"/>
                <a:cs typeface="Georgia"/>
                <a:sym typeface="Georgia"/>
              </a:rPr>
              <a:t>20</a:t>
            </a:r>
            <a:r>
              <a:rPr lang="en" sz="800">
                <a:latin typeface="Georgia"/>
                <a:ea typeface="Georgia"/>
                <a:cs typeface="Georgia"/>
                <a:sym typeface="Georgia"/>
              </a:rPr>
              <a:t>23</a:t>
            </a:r>
            <a:r>
              <a:rPr lang="en" sz="800" i="0" u="none" strike="noStrike" cap="none">
                <a:solidFill>
                  <a:srgbClr val="000000"/>
                </a:solidFill>
                <a:latin typeface="Georgia"/>
                <a:ea typeface="Georgia"/>
                <a:cs typeface="Georgia"/>
                <a:sym typeface="Georgia"/>
              </a:rPr>
              <a:t>.</a:t>
            </a:r>
            <a:endParaRPr sz="1200" i="0" u="none" strike="noStrike" cap="none">
              <a:solidFill>
                <a:srgbClr val="000000"/>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pSp>
        <p:nvGrpSpPr>
          <p:cNvPr id="225" name="Google Shape;225;p37"/>
          <p:cNvGrpSpPr/>
          <p:nvPr/>
        </p:nvGrpSpPr>
        <p:grpSpPr>
          <a:xfrm>
            <a:off x="-9119" y="791095"/>
            <a:ext cx="8639323" cy="70258"/>
            <a:chOff x="-101019" y="3329073"/>
            <a:chExt cx="8635869" cy="71400"/>
          </a:xfrm>
        </p:grpSpPr>
        <p:cxnSp>
          <p:nvCxnSpPr>
            <p:cNvPr id="226" name="Google Shape;226;p37"/>
            <p:cNvCxnSpPr/>
            <p:nvPr/>
          </p:nvCxnSpPr>
          <p:spPr>
            <a:xfrm>
              <a:off x="-101019" y="3362341"/>
              <a:ext cx="8572500" cy="0"/>
            </a:xfrm>
            <a:prstGeom prst="straightConnector1">
              <a:avLst/>
            </a:prstGeom>
            <a:noFill/>
            <a:ln w="25400" cap="flat" cmpd="sng">
              <a:solidFill>
                <a:srgbClr val="FFC52F"/>
              </a:solidFill>
              <a:prstDash val="solid"/>
              <a:round/>
              <a:headEnd type="none" w="sm" len="sm"/>
              <a:tailEnd type="none" w="sm" len="sm"/>
            </a:ln>
          </p:spPr>
        </p:cxnSp>
        <p:sp>
          <p:nvSpPr>
            <p:cNvPr id="227" name="Google Shape;227;p37"/>
            <p:cNvSpPr/>
            <p:nvPr/>
          </p:nvSpPr>
          <p:spPr>
            <a:xfrm>
              <a:off x="8463450" y="3329073"/>
              <a:ext cx="71400" cy="71400"/>
            </a:xfrm>
            <a:prstGeom prst="ellipse">
              <a:avLst/>
            </a:prstGeom>
            <a:noFill/>
            <a:ln w="19050" cap="flat" cmpd="sng">
              <a:solidFill>
                <a:srgbClr val="FFC52F"/>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Calibri"/>
                <a:ea typeface="Calibri"/>
                <a:cs typeface="Calibri"/>
                <a:sym typeface="Calibri"/>
              </a:endParaRPr>
            </a:p>
          </p:txBody>
        </p:sp>
      </p:grpSp>
      <p:sp>
        <p:nvSpPr>
          <p:cNvPr id="228" name="Google Shape;228;p37"/>
          <p:cNvSpPr txBox="1"/>
          <p:nvPr/>
        </p:nvSpPr>
        <p:spPr>
          <a:xfrm>
            <a:off x="0" y="4903022"/>
            <a:ext cx="5556300" cy="1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770"/>
              </a:buClr>
              <a:buSzPts val="250"/>
              <a:buFont typeface="Arial"/>
              <a:buNone/>
            </a:pPr>
            <a:r>
              <a:rPr lang="en" sz="1000" b="0" i="0" u="none" strike="noStrike" cap="none">
                <a:solidFill>
                  <a:srgbClr val="5D6770"/>
                </a:solidFill>
                <a:latin typeface="Georgia"/>
                <a:ea typeface="Georgia"/>
                <a:cs typeface="Georgia"/>
                <a:sym typeface="Georgia"/>
              </a:rPr>
              <a:t>TERNER CENTER FOR HOUSING INNOVATION </a:t>
            </a:r>
            <a:r>
              <a:rPr lang="en" sz="1000" b="0" i="0" u="none" strike="noStrike" cap="none">
                <a:solidFill>
                  <a:srgbClr val="FFC52F"/>
                </a:solidFill>
                <a:latin typeface="Georgia"/>
                <a:ea typeface="Georgia"/>
                <a:cs typeface="Georgia"/>
                <a:sym typeface="Georgia"/>
              </a:rPr>
              <a:t>UC BERKELEY</a:t>
            </a:r>
            <a:endParaRPr sz="1400" b="0" i="0" u="none" strike="noStrike" cap="none">
              <a:solidFill>
                <a:srgbClr val="000000"/>
              </a:solidFill>
              <a:latin typeface="Georgia"/>
              <a:ea typeface="Georgia"/>
              <a:cs typeface="Georgia"/>
              <a:sym typeface="Georgia"/>
            </a:endParaRPr>
          </a:p>
        </p:txBody>
      </p:sp>
      <p:sp>
        <p:nvSpPr>
          <p:cNvPr id="229" name="Google Shape;229;p37"/>
          <p:cNvSpPr txBox="1"/>
          <p:nvPr/>
        </p:nvSpPr>
        <p:spPr>
          <a:xfrm>
            <a:off x="2094200" y="4827275"/>
            <a:ext cx="42300" cy="12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230" name="Google Shape;230;p37"/>
          <p:cNvSpPr txBox="1"/>
          <p:nvPr/>
        </p:nvSpPr>
        <p:spPr>
          <a:xfrm>
            <a:off x="196300" y="54525"/>
            <a:ext cx="8639400" cy="45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120" b="1">
                <a:solidFill>
                  <a:srgbClr val="5B6770"/>
                </a:solidFill>
                <a:latin typeface="Georgia"/>
                <a:ea typeface="Georgia"/>
                <a:cs typeface="Georgia"/>
                <a:sym typeface="Georgia"/>
              </a:rPr>
              <a:t>Middle-Income Renters Paying &gt;30% of Income in Rent, 2010 vs. 2023</a:t>
            </a:r>
            <a:endParaRPr sz="1800" b="1" i="0" u="none" strike="noStrike" cap="none">
              <a:solidFill>
                <a:srgbClr val="666666"/>
              </a:solidFill>
              <a:latin typeface="Georgia"/>
              <a:ea typeface="Georgia"/>
              <a:cs typeface="Georgia"/>
              <a:sym typeface="Georgia"/>
            </a:endParaRPr>
          </a:p>
        </p:txBody>
      </p:sp>
      <p:sp>
        <p:nvSpPr>
          <p:cNvPr id="231" name="Google Shape;231;p37"/>
          <p:cNvSpPr/>
          <p:nvPr/>
        </p:nvSpPr>
        <p:spPr>
          <a:xfrm>
            <a:off x="196300" y="4652599"/>
            <a:ext cx="80667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800" i="0" u="none" strike="noStrike" cap="none">
                <a:solidFill>
                  <a:srgbClr val="000000"/>
                </a:solidFill>
                <a:latin typeface="Georgia"/>
                <a:ea typeface="Georgia"/>
                <a:cs typeface="Georgia"/>
                <a:sym typeface="Georgia"/>
              </a:rPr>
              <a:t>Source: Terner Cen</a:t>
            </a:r>
            <a:r>
              <a:rPr lang="en" sz="800">
                <a:latin typeface="Georgia"/>
                <a:ea typeface="Georgia"/>
                <a:cs typeface="Georgia"/>
                <a:sym typeface="Georgia"/>
              </a:rPr>
              <a:t>ter Analysis of </a:t>
            </a:r>
            <a:r>
              <a:rPr lang="en" sz="800" i="0" u="none" strike="noStrike" cap="none">
                <a:solidFill>
                  <a:srgbClr val="000000"/>
                </a:solidFill>
                <a:latin typeface="Georgia"/>
                <a:ea typeface="Georgia"/>
                <a:cs typeface="Georgia"/>
                <a:sym typeface="Georgia"/>
              </a:rPr>
              <a:t>US Census Bureau, Public Use Microdata Sample (PUMS), 2010 &amp; 20</a:t>
            </a:r>
            <a:r>
              <a:rPr lang="en" sz="800">
                <a:latin typeface="Georgia"/>
                <a:ea typeface="Georgia"/>
                <a:cs typeface="Georgia"/>
                <a:sym typeface="Georgia"/>
              </a:rPr>
              <a:t>23</a:t>
            </a:r>
            <a:r>
              <a:rPr lang="en" sz="800" i="0" u="none" strike="noStrike" cap="none">
                <a:solidFill>
                  <a:srgbClr val="000000"/>
                </a:solidFill>
                <a:latin typeface="Georgia"/>
                <a:ea typeface="Georgia"/>
                <a:cs typeface="Georgia"/>
                <a:sym typeface="Georgia"/>
              </a:rPr>
              <a:t>.</a:t>
            </a:r>
            <a:endParaRPr sz="800" i="0" u="none" strike="noStrike" cap="none">
              <a:solidFill>
                <a:srgbClr val="000000"/>
              </a:solidFill>
              <a:latin typeface="Georgia"/>
              <a:ea typeface="Georgia"/>
              <a:cs typeface="Georgia"/>
              <a:sym typeface="Georgia"/>
            </a:endParaRPr>
          </a:p>
        </p:txBody>
      </p:sp>
      <p:pic>
        <p:nvPicPr>
          <p:cNvPr id="232" name="Google Shape;232;p37"/>
          <p:cNvPicPr preferRelativeResize="0"/>
          <p:nvPr/>
        </p:nvPicPr>
        <p:blipFill>
          <a:blip r:embed="rId3">
            <a:alphaModFix/>
          </a:blip>
          <a:stretch>
            <a:fillRect/>
          </a:stretch>
        </p:blipFill>
        <p:spPr>
          <a:xfrm>
            <a:off x="1241925" y="1005853"/>
            <a:ext cx="6137236" cy="34012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p:nvPr/>
        </p:nvSpPr>
        <p:spPr>
          <a:xfrm>
            <a:off x="231146" y="120977"/>
            <a:ext cx="8640600" cy="8574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Clr>
                <a:srgbClr val="5D6770"/>
              </a:buClr>
              <a:buSzPts val="400"/>
              <a:buFont typeface="Georgia"/>
              <a:buNone/>
            </a:pPr>
            <a:r>
              <a:rPr lang="en" sz="2120" b="1">
                <a:solidFill>
                  <a:srgbClr val="5B6770"/>
                </a:solidFill>
                <a:highlight>
                  <a:srgbClr val="FFFFFF"/>
                </a:highlight>
                <a:latin typeface="Georgia"/>
                <a:ea typeface="Georgia"/>
                <a:cs typeface="Georgia"/>
                <a:sym typeface="Georgia"/>
              </a:rPr>
              <a:t>Renter stress is more common in California than other states. (2024)</a:t>
            </a:r>
            <a:endParaRPr sz="1100">
              <a:solidFill>
                <a:srgbClr val="4E748B"/>
              </a:solidFill>
              <a:highlight>
                <a:srgbClr val="C27BA0"/>
              </a:highlight>
              <a:latin typeface="Montserrat"/>
              <a:ea typeface="Montserrat"/>
              <a:cs typeface="Montserrat"/>
              <a:sym typeface="Montserrat"/>
            </a:endParaRPr>
          </a:p>
        </p:txBody>
      </p:sp>
      <p:sp>
        <p:nvSpPr>
          <p:cNvPr id="239" name="Google Shape;239;p38"/>
          <p:cNvSpPr txBox="1"/>
          <p:nvPr/>
        </p:nvSpPr>
        <p:spPr>
          <a:xfrm>
            <a:off x="0" y="4903022"/>
            <a:ext cx="5556300" cy="18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D6770"/>
              </a:buClr>
              <a:buSzPts val="250"/>
              <a:buFont typeface="Arial"/>
              <a:buNone/>
            </a:pPr>
            <a:r>
              <a:rPr lang="en" sz="1000" b="0" i="0" u="none" strike="noStrike" cap="none">
                <a:solidFill>
                  <a:srgbClr val="5D6770"/>
                </a:solidFill>
                <a:latin typeface="Georgia"/>
                <a:ea typeface="Georgia"/>
                <a:cs typeface="Georgia"/>
                <a:sym typeface="Georgia"/>
              </a:rPr>
              <a:t>TERNER CENTER FOR HOUSING INNOVATION </a:t>
            </a:r>
            <a:r>
              <a:rPr lang="en" sz="1000" b="0" i="0" u="none" strike="noStrike" cap="none">
                <a:solidFill>
                  <a:srgbClr val="FFC52F"/>
                </a:solidFill>
                <a:latin typeface="Georgia"/>
                <a:ea typeface="Georgia"/>
                <a:cs typeface="Georgia"/>
                <a:sym typeface="Georgia"/>
              </a:rPr>
              <a:t>UC BERKELEY</a:t>
            </a:r>
            <a:endParaRPr sz="1400" b="0" i="0" u="none" strike="noStrike" cap="none">
              <a:solidFill>
                <a:srgbClr val="000000"/>
              </a:solidFill>
              <a:latin typeface="Georgia"/>
              <a:ea typeface="Georgia"/>
              <a:cs typeface="Georgia"/>
              <a:sym typeface="Georgia"/>
            </a:endParaRPr>
          </a:p>
        </p:txBody>
      </p:sp>
      <p:sp>
        <p:nvSpPr>
          <p:cNvPr id="240" name="Google Shape;240;p38"/>
          <p:cNvSpPr txBox="1"/>
          <p:nvPr/>
        </p:nvSpPr>
        <p:spPr>
          <a:xfrm>
            <a:off x="765262" y="4564322"/>
            <a:ext cx="8207100" cy="338700"/>
          </a:xfrm>
          <a:prstGeom prst="rect">
            <a:avLst/>
          </a:prstGeom>
          <a:noFill/>
          <a:ln>
            <a:noFill/>
          </a:ln>
        </p:spPr>
        <p:txBody>
          <a:bodyPr spcFirstLastPara="1" wrap="square" lIns="91425" tIns="91425" rIns="91425" bIns="91425" anchor="t" anchorCtr="0">
            <a:spAutoFit/>
          </a:bodyPr>
          <a:lstStyle/>
          <a:p>
            <a:pPr marL="0" marR="0" lvl="0" indent="0" algn="r" rtl="0">
              <a:lnSpc>
                <a:spcPct val="107000"/>
              </a:lnSpc>
              <a:spcBef>
                <a:spcPts val="1200"/>
              </a:spcBef>
              <a:spcAft>
                <a:spcPts val="1200"/>
              </a:spcAft>
              <a:buClr>
                <a:srgbClr val="000000"/>
              </a:buClr>
              <a:buSzPts val="1000"/>
              <a:buFont typeface="Arial"/>
              <a:buNone/>
            </a:pPr>
            <a:r>
              <a:rPr lang="en" sz="1000" i="0" u="none" strike="noStrike" cap="none" dirty="0">
                <a:solidFill>
                  <a:schemeClr val="dk1"/>
                </a:solidFill>
                <a:latin typeface="Georgia"/>
                <a:ea typeface="Georgia"/>
                <a:cs typeface="Georgia"/>
                <a:sym typeface="Georgia"/>
              </a:rPr>
              <a:t>Source: </a:t>
            </a:r>
            <a:r>
              <a:rPr lang="en" sz="1000" dirty="0">
                <a:solidFill>
                  <a:schemeClr val="dk1"/>
                </a:solidFill>
                <a:latin typeface="Georgia"/>
                <a:ea typeface="Georgia"/>
                <a:cs typeface="Georgia"/>
                <a:sym typeface="Georgia"/>
              </a:rPr>
              <a:t> </a:t>
            </a:r>
            <a:r>
              <a:rPr lang="en" sz="1000" u="sng" dirty="0">
                <a:solidFill>
                  <a:schemeClr val="hlink"/>
                </a:solidFill>
                <a:latin typeface="Georgia"/>
                <a:ea typeface="Georgia"/>
                <a:cs typeface="Georgia"/>
                <a:sym typeface="Georgia"/>
                <a:hlinkClick r:id="rId3"/>
              </a:rPr>
              <a:t>Public Policy Institute of California</a:t>
            </a:r>
            <a:endParaRPr sz="1000" i="0" u="none" strike="noStrike" cap="none" dirty="0">
              <a:solidFill>
                <a:schemeClr val="dk1"/>
              </a:solidFill>
              <a:latin typeface="Georgia"/>
              <a:ea typeface="Georgia"/>
              <a:cs typeface="Georgia"/>
              <a:sym typeface="Georgia"/>
            </a:endParaRPr>
          </a:p>
        </p:txBody>
      </p:sp>
      <p:pic>
        <p:nvPicPr>
          <p:cNvPr id="241" name="Google Shape;241;p38"/>
          <p:cNvPicPr preferRelativeResize="0"/>
          <p:nvPr/>
        </p:nvPicPr>
        <p:blipFill rotWithShape="1">
          <a:blip r:embed="rId4">
            <a:alphaModFix/>
          </a:blip>
          <a:srcRect t="10273" b="5102"/>
          <a:stretch/>
        </p:blipFill>
        <p:spPr>
          <a:xfrm>
            <a:off x="130538" y="1191950"/>
            <a:ext cx="8841824" cy="3599349"/>
          </a:xfrm>
          <a:prstGeom prst="rect">
            <a:avLst/>
          </a:prstGeom>
          <a:noFill/>
          <a:ln>
            <a:noFill/>
          </a:ln>
        </p:spPr>
      </p:pic>
      <p:pic>
        <p:nvPicPr>
          <p:cNvPr id="242" name="Google Shape;242;p38"/>
          <p:cNvPicPr preferRelativeResize="0"/>
          <p:nvPr/>
        </p:nvPicPr>
        <p:blipFill rotWithShape="1">
          <a:blip r:embed="rId5">
            <a:alphaModFix/>
          </a:blip>
          <a:srcRect/>
          <a:stretch/>
        </p:blipFill>
        <p:spPr>
          <a:xfrm>
            <a:off x="0" y="850701"/>
            <a:ext cx="8718950" cy="1276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erner Center">
      <a:dk1>
        <a:srgbClr val="000000"/>
      </a:dk1>
      <a:lt1>
        <a:srgbClr val="FFFFFF"/>
      </a:lt1>
      <a:dk2>
        <a:srgbClr val="B7B09D"/>
      </a:dk2>
      <a:lt2>
        <a:srgbClr val="FFFFFF"/>
      </a:lt2>
      <a:accent1>
        <a:srgbClr val="4E748B"/>
      </a:accent1>
      <a:accent2>
        <a:srgbClr val="FFB81D"/>
      </a:accent2>
      <a:accent3>
        <a:srgbClr val="001E41"/>
      </a:accent3>
      <a:accent4>
        <a:srgbClr val="00B3E3"/>
      </a:accent4>
      <a:accent5>
        <a:srgbClr val="5B6770"/>
      </a:accent5>
      <a:accent6>
        <a:srgbClr val="E74C39"/>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1714</Words>
  <Application>Microsoft Macintosh PowerPoint</Application>
  <PresentationFormat>On-screen Show (16:9)</PresentationFormat>
  <Paragraphs>147</Paragraphs>
  <Slides>21</Slides>
  <Notes>21</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Georgia</vt:lpstr>
      <vt:lpstr>Roboto</vt:lpstr>
      <vt:lpstr>Calibri</vt:lpstr>
      <vt:lpstr>Verdana</vt:lpstr>
      <vt:lpstr>Corbel</vt:lpstr>
      <vt:lpstr>Montserrat</vt:lpstr>
      <vt:lpstr>Open Sans</vt:lpstr>
      <vt:lpstr>Arial</vt:lpstr>
      <vt:lpstr>Nunito</vt:lpstr>
      <vt:lpstr>Simple Light</vt:lpstr>
      <vt:lpstr>Office Theme</vt:lpstr>
      <vt:lpstr>PowerPoint Presentation</vt:lpstr>
      <vt:lpstr>Terner Center’s Approach</vt:lpstr>
      <vt:lpstr>PowerPoint Presentation</vt:lpstr>
      <vt:lpstr>In CA, more than 2.5 million new units are needed by 2032 simply to meet expected population growth.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Colleen SchwartzCoffey</cp:lastModifiedBy>
  <cp:revision>3</cp:revision>
  <dcterms:modified xsi:type="dcterms:W3CDTF">2025-02-11T02:14:46Z</dcterms:modified>
</cp:coreProperties>
</file>