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4" r:id="rId4"/>
  </p:sldMasterIdLst>
  <p:notesMasterIdLst>
    <p:notesMasterId r:id="rId27"/>
  </p:notesMasterIdLst>
  <p:sldIdLst>
    <p:sldId id="708" r:id="rId5"/>
    <p:sldId id="624" r:id="rId6"/>
    <p:sldId id="702" r:id="rId7"/>
    <p:sldId id="696" r:id="rId8"/>
    <p:sldId id="698" r:id="rId9"/>
    <p:sldId id="697" r:id="rId10"/>
    <p:sldId id="699" r:id="rId11"/>
    <p:sldId id="700" r:id="rId12"/>
    <p:sldId id="648" r:id="rId13"/>
    <p:sldId id="688" r:id="rId14"/>
    <p:sldId id="643" r:id="rId15"/>
    <p:sldId id="656" r:id="rId16"/>
    <p:sldId id="641" r:id="rId17"/>
    <p:sldId id="693" r:id="rId18"/>
    <p:sldId id="701" r:id="rId19"/>
    <p:sldId id="694" r:id="rId20"/>
    <p:sldId id="704" r:id="rId21"/>
    <p:sldId id="705" r:id="rId22"/>
    <p:sldId id="706" r:id="rId23"/>
    <p:sldId id="707" r:id="rId24"/>
    <p:sldId id="691" r:id="rId25"/>
    <p:sldId id="614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DB6F1B2-0A29-4AA6-8A3B-5F951FE6F7A9}">
          <p14:sldIdLst>
            <p14:sldId id="708"/>
            <p14:sldId id="624"/>
            <p14:sldId id="702"/>
            <p14:sldId id="696"/>
            <p14:sldId id="698"/>
            <p14:sldId id="697"/>
            <p14:sldId id="699"/>
            <p14:sldId id="700"/>
            <p14:sldId id="648"/>
            <p14:sldId id="688"/>
            <p14:sldId id="643"/>
            <p14:sldId id="656"/>
            <p14:sldId id="641"/>
            <p14:sldId id="693"/>
            <p14:sldId id="701"/>
            <p14:sldId id="694"/>
            <p14:sldId id="704"/>
            <p14:sldId id="705"/>
            <p14:sldId id="706"/>
            <p14:sldId id="707"/>
            <p14:sldId id="691"/>
            <p14:sldId id="61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DE9ED6D-6ED9-FC61-4D3B-CE422CD4C0AE}" name="Zisser, David@HCD" initials="ZD" userId="S::David.Zisser@hcd.ca.gov::ba605c83-c119-4921-b690-f2c5ef530882" providerId="AD"/>
  <p188:author id="{69EF7EAA-7BBD-8C3E-E8AA-E5DC07CFA1AF}" name="Coy, Melinda@HCD" initials="CM" userId="S::Melinda.Coy@hcd.ca.gov::ca0e84d6-b161-45d8-a9b8-7614d24ba33a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hmood, Sohab@HCD" initials="MS" lastIdx="2" clrIdx="0">
    <p:extLst>
      <p:ext uri="{19B8F6BF-5375-455C-9EA6-DF929625EA0E}">
        <p15:presenceInfo xmlns:p15="http://schemas.microsoft.com/office/powerpoint/2012/main" userId="S::Sohab.Mehmood@hcd.ca.gov::f9268691-50f1-4700-b0b8-a635b403334d" providerId="AD"/>
      </p:ext>
    </p:extLst>
  </p:cmAuthor>
  <p:cmAuthor id="2" name="Coy, Melinda@HCD" initials="CM" lastIdx="13" clrIdx="1">
    <p:extLst>
      <p:ext uri="{19B8F6BF-5375-455C-9EA6-DF929625EA0E}">
        <p15:presenceInfo xmlns:p15="http://schemas.microsoft.com/office/powerpoint/2012/main" userId="S::Melinda.Coy@hcd.ca.gov::ca0e84d6-b161-45d8-a9b8-7614d24ba33a" providerId="AD"/>
      </p:ext>
    </p:extLst>
  </p:cmAuthor>
  <p:cmAuthor id="3" name="Zisser, David@HCD" initials="ZD" lastIdx="18" clrIdx="2">
    <p:extLst>
      <p:ext uri="{19B8F6BF-5375-455C-9EA6-DF929625EA0E}">
        <p15:presenceInfo xmlns:p15="http://schemas.microsoft.com/office/powerpoint/2012/main" userId="S::David.Zisser@hcd.ca.gov::ba605c83-c119-4921-b690-f2c5ef53088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8508"/>
    <a:srgbClr val="000000"/>
    <a:srgbClr val="FBDECC"/>
    <a:srgbClr val="235595"/>
    <a:srgbClr val="1A468C"/>
    <a:srgbClr val="5188DF"/>
    <a:srgbClr val="FEB95F"/>
    <a:srgbClr val="479CC4"/>
    <a:srgbClr val="FFFFFF"/>
    <a:srgbClr val="C0D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FE6FB0-D4AC-4F8A-9DC8-2D87CBDF374D}" v="1486" dt="2025-02-10T15:56:20.7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91228" autoAdjust="0"/>
  </p:normalViewPr>
  <p:slideViewPr>
    <p:cSldViewPr>
      <p:cViewPr varScale="1">
        <p:scale>
          <a:sx n="60" d="100"/>
          <a:sy n="60" d="100"/>
        </p:scale>
        <p:origin x="78" y="9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>
        <p:scale>
          <a:sx n="51" d="100"/>
          <a:sy n="51" d="100"/>
        </p:scale>
        <p:origin x="2692" y="2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553BEB-4B06-41D4-B337-0C7646B216CE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C17396E-CBD3-48CC-BBE2-B84418F0C45C}">
      <dgm:prSet custT="1"/>
      <dgm:spPr>
        <a:solidFill>
          <a:srgbClr val="DA8508"/>
        </a:solidFill>
      </dgm:spPr>
      <dgm:t>
        <a:bodyPr/>
        <a:lstStyle/>
        <a:p>
          <a:r>
            <a:rPr lang="en-US" sz="1400" dirty="0"/>
            <a:t>Land Use and Local Government Relations</a:t>
          </a:r>
        </a:p>
      </dgm:t>
    </dgm:pt>
    <dgm:pt modelId="{F6000960-39D8-459B-9464-51477CD3A7E5}" type="parTrans" cxnId="{858A24F7-FF8E-4FFA-9C96-F91F0DC4EDAA}">
      <dgm:prSet/>
      <dgm:spPr/>
      <dgm:t>
        <a:bodyPr/>
        <a:lstStyle/>
        <a:p>
          <a:endParaRPr lang="en-US"/>
        </a:p>
      </dgm:t>
    </dgm:pt>
    <dgm:pt modelId="{99D6FE7C-4CB7-4878-9714-08A530110298}" type="sibTrans" cxnId="{858A24F7-FF8E-4FFA-9C96-F91F0DC4EDAA}">
      <dgm:prSet/>
      <dgm:spPr/>
      <dgm:t>
        <a:bodyPr/>
        <a:lstStyle/>
        <a:p>
          <a:endParaRPr lang="en-US"/>
        </a:p>
      </dgm:t>
    </dgm:pt>
    <dgm:pt modelId="{CF22395E-7E8C-476D-8E0E-490788261285}">
      <dgm:prSet custT="1"/>
      <dgm:spPr>
        <a:solidFill>
          <a:srgbClr val="DA8508"/>
        </a:solidFill>
      </dgm:spPr>
      <dgm:t>
        <a:bodyPr/>
        <a:lstStyle/>
        <a:p>
          <a:r>
            <a:rPr lang="en-US" sz="1400" dirty="0"/>
            <a:t>Planning Grants &amp; Incentives</a:t>
          </a:r>
        </a:p>
      </dgm:t>
    </dgm:pt>
    <dgm:pt modelId="{68929F9A-D787-433B-BAED-7C814B5D476A}" type="parTrans" cxnId="{A65F7476-1C5F-47C0-8CF2-D3BB9D979BAC}">
      <dgm:prSet/>
      <dgm:spPr/>
      <dgm:t>
        <a:bodyPr/>
        <a:lstStyle/>
        <a:p>
          <a:endParaRPr lang="en-US"/>
        </a:p>
      </dgm:t>
    </dgm:pt>
    <dgm:pt modelId="{48B815AA-B57F-44F4-A90D-C53334F61D96}" type="sibTrans" cxnId="{A65F7476-1C5F-47C0-8CF2-D3BB9D979BAC}">
      <dgm:prSet/>
      <dgm:spPr/>
      <dgm:t>
        <a:bodyPr/>
        <a:lstStyle/>
        <a:p>
          <a:endParaRPr lang="en-US"/>
        </a:p>
      </dgm:t>
    </dgm:pt>
    <dgm:pt modelId="{12759598-92EA-42D9-94EA-DDAD26B51FC7}">
      <dgm:prSet/>
      <dgm:spPr>
        <a:solidFill>
          <a:srgbClr val="DA8508"/>
        </a:solidFill>
      </dgm:spPr>
      <dgm:t>
        <a:bodyPr/>
        <a:lstStyle/>
        <a:p>
          <a:r>
            <a:rPr lang="en-US"/>
            <a:t>Technical Assistance</a:t>
          </a:r>
        </a:p>
      </dgm:t>
    </dgm:pt>
    <dgm:pt modelId="{FE56ABB2-2FD9-41BC-B4D3-61E63EB9A4EE}" type="parTrans" cxnId="{CDDBA1FB-473D-4216-B363-D529CE897A59}">
      <dgm:prSet/>
      <dgm:spPr/>
      <dgm:t>
        <a:bodyPr/>
        <a:lstStyle/>
        <a:p>
          <a:endParaRPr lang="en-US"/>
        </a:p>
      </dgm:t>
    </dgm:pt>
    <dgm:pt modelId="{5BC66150-8036-41F7-AB5A-750BBCD0E238}" type="sibTrans" cxnId="{CDDBA1FB-473D-4216-B363-D529CE897A59}">
      <dgm:prSet/>
      <dgm:spPr/>
      <dgm:t>
        <a:bodyPr/>
        <a:lstStyle/>
        <a:p>
          <a:endParaRPr lang="en-US"/>
        </a:p>
      </dgm:t>
    </dgm:pt>
    <dgm:pt modelId="{BC303C5A-908B-45AE-BDC0-459B18D0CBBE}">
      <dgm:prSet/>
      <dgm:spPr>
        <a:solidFill>
          <a:srgbClr val="DA8508"/>
        </a:solidFill>
      </dgm:spPr>
      <dgm:t>
        <a:bodyPr/>
        <a:lstStyle/>
        <a:p>
          <a:r>
            <a:rPr lang="en-US"/>
            <a:t>Planning Grants</a:t>
          </a:r>
        </a:p>
      </dgm:t>
    </dgm:pt>
    <dgm:pt modelId="{3C542AFA-708D-48B3-8029-3686A706F16B}" type="parTrans" cxnId="{FBAA5692-3ACA-4469-AF80-56D21DAE0A4A}">
      <dgm:prSet/>
      <dgm:spPr/>
      <dgm:t>
        <a:bodyPr/>
        <a:lstStyle/>
        <a:p>
          <a:endParaRPr lang="en-US"/>
        </a:p>
      </dgm:t>
    </dgm:pt>
    <dgm:pt modelId="{E2731CAA-C541-4E1B-9E28-4596236142CF}" type="sibTrans" cxnId="{FBAA5692-3ACA-4469-AF80-56D21DAE0A4A}">
      <dgm:prSet/>
      <dgm:spPr/>
      <dgm:t>
        <a:bodyPr/>
        <a:lstStyle/>
        <a:p>
          <a:endParaRPr lang="en-US"/>
        </a:p>
      </dgm:t>
    </dgm:pt>
    <dgm:pt modelId="{3840D75F-F934-43B7-A86C-965A99D69698}">
      <dgm:prSet/>
      <dgm:spPr>
        <a:solidFill>
          <a:srgbClr val="DA8508"/>
        </a:solidFill>
      </dgm:spPr>
      <dgm:t>
        <a:bodyPr/>
        <a:lstStyle/>
        <a:p>
          <a:r>
            <a:rPr lang="en-US"/>
            <a:t>Incentive Programs</a:t>
          </a:r>
        </a:p>
      </dgm:t>
    </dgm:pt>
    <dgm:pt modelId="{4BA532BE-631F-4DE7-86B8-D6A07CF0FF80}" type="parTrans" cxnId="{B71C8B41-6FC4-4426-A17F-94AC68B29EBD}">
      <dgm:prSet/>
      <dgm:spPr/>
      <dgm:t>
        <a:bodyPr/>
        <a:lstStyle/>
        <a:p>
          <a:endParaRPr lang="en-US"/>
        </a:p>
      </dgm:t>
    </dgm:pt>
    <dgm:pt modelId="{B112C2D3-0C7E-4216-913B-EA78782672E7}" type="sibTrans" cxnId="{B71C8B41-6FC4-4426-A17F-94AC68B29EBD}">
      <dgm:prSet/>
      <dgm:spPr/>
      <dgm:t>
        <a:bodyPr/>
        <a:lstStyle/>
        <a:p>
          <a:endParaRPr lang="en-US"/>
        </a:p>
      </dgm:t>
    </dgm:pt>
    <dgm:pt modelId="{21D8269F-9310-48A1-ABAA-050FE6D8BB0E}">
      <dgm:prSet/>
      <dgm:spPr>
        <a:solidFill>
          <a:srgbClr val="DA8508"/>
        </a:solidFill>
      </dgm:spPr>
      <dgm:t>
        <a:bodyPr/>
        <a:lstStyle/>
        <a:p>
          <a:r>
            <a:rPr lang="en-US" dirty="0"/>
            <a:t>Housing Element Review</a:t>
          </a:r>
        </a:p>
      </dgm:t>
    </dgm:pt>
    <dgm:pt modelId="{4000E294-FDC1-47F1-A84A-82E28C46014E}" type="parTrans" cxnId="{1455622E-9670-416E-9B83-24F270AC9A25}">
      <dgm:prSet/>
      <dgm:spPr/>
      <dgm:t>
        <a:bodyPr/>
        <a:lstStyle/>
        <a:p>
          <a:endParaRPr lang="en-US"/>
        </a:p>
      </dgm:t>
    </dgm:pt>
    <dgm:pt modelId="{4E91DAC4-BD19-49BE-858E-E424DEEC8837}" type="sibTrans" cxnId="{1455622E-9670-416E-9B83-24F270AC9A25}">
      <dgm:prSet/>
      <dgm:spPr/>
      <dgm:t>
        <a:bodyPr/>
        <a:lstStyle/>
        <a:p>
          <a:endParaRPr lang="en-US"/>
        </a:p>
      </dgm:t>
    </dgm:pt>
    <dgm:pt modelId="{A64666F7-ED7C-44B2-AF98-9CAB6FF0BE2B}">
      <dgm:prSet custT="1"/>
      <dgm:spPr>
        <a:solidFill>
          <a:srgbClr val="235595"/>
        </a:solidFill>
      </dgm:spPr>
      <dgm:t>
        <a:bodyPr/>
        <a:lstStyle/>
        <a:p>
          <a:r>
            <a:rPr lang="en-US" sz="1400" b="0" dirty="0"/>
            <a:t>Housing Accountability Unit</a:t>
          </a:r>
        </a:p>
      </dgm:t>
    </dgm:pt>
    <dgm:pt modelId="{0CCFA417-A371-4CFB-B037-3FF934367841}" type="parTrans" cxnId="{272DB736-93B6-4349-BF34-2DDEADD29E1E}">
      <dgm:prSet/>
      <dgm:spPr/>
      <dgm:t>
        <a:bodyPr/>
        <a:lstStyle/>
        <a:p>
          <a:endParaRPr lang="en-US"/>
        </a:p>
      </dgm:t>
    </dgm:pt>
    <dgm:pt modelId="{D983C53D-1B31-4288-83E5-C63651F0BEAD}" type="sibTrans" cxnId="{272DB736-93B6-4349-BF34-2DDEADD29E1E}">
      <dgm:prSet/>
      <dgm:spPr/>
      <dgm:t>
        <a:bodyPr/>
        <a:lstStyle/>
        <a:p>
          <a:endParaRPr lang="en-US"/>
        </a:p>
      </dgm:t>
    </dgm:pt>
    <dgm:pt modelId="{DA36172D-480C-4869-93E1-20F45DBBEE3E}">
      <dgm:prSet/>
      <dgm:spPr>
        <a:solidFill>
          <a:srgbClr val="235595"/>
        </a:solidFill>
      </dgm:spPr>
      <dgm:t>
        <a:bodyPr/>
        <a:lstStyle/>
        <a:p>
          <a:r>
            <a:rPr lang="en-US" b="0" dirty="0"/>
            <a:t>Technical Assistance</a:t>
          </a:r>
        </a:p>
      </dgm:t>
    </dgm:pt>
    <dgm:pt modelId="{C794F7D3-E145-48A3-853D-FA3970151032}" type="parTrans" cxnId="{1C95EC9E-2722-4CB5-9AD2-F2F37E94535A}">
      <dgm:prSet/>
      <dgm:spPr/>
      <dgm:t>
        <a:bodyPr/>
        <a:lstStyle/>
        <a:p>
          <a:endParaRPr lang="en-US"/>
        </a:p>
      </dgm:t>
    </dgm:pt>
    <dgm:pt modelId="{D0CEADF8-03A5-4182-85A2-28D086E84B5D}" type="sibTrans" cxnId="{1C95EC9E-2722-4CB5-9AD2-F2F37E94535A}">
      <dgm:prSet/>
      <dgm:spPr/>
      <dgm:t>
        <a:bodyPr/>
        <a:lstStyle/>
        <a:p>
          <a:endParaRPr lang="en-US"/>
        </a:p>
      </dgm:t>
    </dgm:pt>
    <dgm:pt modelId="{3012AD3B-FFF6-4942-B039-B504A8CCB0EB}">
      <dgm:prSet/>
      <dgm:spPr>
        <a:solidFill>
          <a:srgbClr val="235595"/>
        </a:solidFill>
      </dgm:spPr>
      <dgm:t>
        <a:bodyPr/>
        <a:lstStyle/>
        <a:p>
          <a:r>
            <a:rPr lang="en-US" b="0" dirty="0"/>
            <a:t>Enforcement</a:t>
          </a:r>
        </a:p>
      </dgm:t>
    </dgm:pt>
    <dgm:pt modelId="{2ABB565C-7879-4351-9F98-2AC5656AE6A7}" type="parTrans" cxnId="{E51A979B-8335-4574-8737-872AB999CD86}">
      <dgm:prSet/>
      <dgm:spPr/>
      <dgm:t>
        <a:bodyPr/>
        <a:lstStyle/>
        <a:p>
          <a:endParaRPr lang="en-US"/>
        </a:p>
      </dgm:t>
    </dgm:pt>
    <dgm:pt modelId="{08608F6C-B18A-45AB-A5B9-EE43572A201A}" type="sibTrans" cxnId="{E51A979B-8335-4574-8737-872AB999CD86}">
      <dgm:prSet/>
      <dgm:spPr/>
      <dgm:t>
        <a:bodyPr/>
        <a:lstStyle/>
        <a:p>
          <a:endParaRPr lang="en-US"/>
        </a:p>
      </dgm:t>
    </dgm:pt>
    <dgm:pt modelId="{93DE7E01-7CD5-4CF6-8B93-A9D6E0FE7628}">
      <dgm:prSet/>
      <dgm:spPr>
        <a:solidFill>
          <a:srgbClr val="DA8508"/>
        </a:solidFill>
      </dgm:spPr>
      <dgm:t>
        <a:bodyPr/>
        <a:lstStyle/>
        <a:p>
          <a:r>
            <a:rPr lang="en-US" dirty="0"/>
            <a:t>Housing Element Review</a:t>
          </a:r>
        </a:p>
      </dgm:t>
    </dgm:pt>
    <dgm:pt modelId="{4AFB4814-C98A-4F64-9E5D-47EF52E42D28}" type="parTrans" cxnId="{9078082D-B681-4D2A-BA0C-2E555FAEC2F3}">
      <dgm:prSet/>
      <dgm:spPr/>
      <dgm:t>
        <a:bodyPr/>
        <a:lstStyle/>
        <a:p>
          <a:endParaRPr lang="en-US"/>
        </a:p>
      </dgm:t>
    </dgm:pt>
    <dgm:pt modelId="{48B4CCCA-215A-43BD-BC6D-4660DD728FC5}" type="sibTrans" cxnId="{9078082D-B681-4D2A-BA0C-2E555FAEC2F3}">
      <dgm:prSet/>
      <dgm:spPr/>
      <dgm:t>
        <a:bodyPr/>
        <a:lstStyle/>
        <a:p>
          <a:endParaRPr lang="en-US"/>
        </a:p>
      </dgm:t>
    </dgm:pt>
    <dgm:pt modelId="{129A7837-10F4-4A03-BE71-80353E81089F}" type="pres">
      <dgm:prSet presAssocID="{AC553BEB-4B06-41D4-B337-0C7646B216CE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6487839-0D7D-473B-95D9-AE37898A753C}" type="pres">
      <dgm:prSet presAssocID="{AC553BEB-4B06-41D4-B337-0C7646B216CE}" presName="hierFlow" presStyleCnt="0"/>
      <dgm:spPr/>
    </dgm:pt>
    <dgm:pt modelId="{7D0A1315-E0D4-4233-BC86-63001E9CFA7B}" type="pres">
      <dgm:prSet presAssocID="{AC553BEB-4B06-41D4-B337-0C7646B216CE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3CD84560-7BB5-404A-95AF-0110A51A9C53}" type="pres">
      <dgm:prSet presAssocID="{3C17396E-CBD3-48CC-BBE2-B84418F0C45C}" presName="Name14" presStyleCnt="0"/>
      <dgm:spPr/>
    </dgm:pt>
    <dgm:pt modelId="{F2CF99B6-03A1-437F-B123-68EBE01350FE}" type="pres">
      <dgm:prSet presAssocID="{3C17396E-CBD3-48CC-BBE2-B84418F0C45C}" presName="level1Shape" presStyleLbl="node0" presStyleIdx="0" presStyleCnt="1" custScaleX="141870">
        <dgm:presLayoutVars>
          <dgm:chPref val="3"/>
        </dgm:presLayoutVars>
      </dgm:prSet>
      <dgm:spPr/>
    </dgm:pt>
    <dgm:pt modelId="{353696D8-76CF-4942-89C1-F89EC6AD0382}" type="pres">
      <dgm:prSet presAssocID="{3C17396E-CBD3-48CC-BBE2-B84418F0C45C}" presName="hierChild2" presStyleCnt="0"/>
      <dgm:spPr/>
    </dgm:pt>
    <dgm:pt modelId="{1AC5501D-D367-4007-910E-84EE12A976E8}" type="pres">
      <dgm:prSet presAssocID="{68929F9A-D787-433B-BAED-7C814B5D476A}" presName="Name19" presStyleLbl="parChTrans1D2" presStyleIdx="0" presStyleCnt="2"/>
      <dgm:spPr/>
    </dgm:pt>
    <dgm:pt modelId="{A0B35EF6-6757-4334-997C-AF3F4FFE44A4}" type="pres">
      <dgm:prSet presAssocID="{CF22395E-7E8C-476D-8E0E-490788261285}" presName="Name21" presStyleCnt="0"/>
      <dgm:spPr/>
    </dgm:pt>
    <dgm:pt modelId="{B71B62D5-3BB7-4712-AEBD-F2ACEE91A142}" type="pres">
      <dgm:prSet presAssocID="{CF22395E-7E8C-476D-8E0E-490788261285}" presName="level2Shape" presStyleLbl="node2" presStyleIdx="0" presStyleCnt="2" custScaleX="131072"/>
      <dgm:spPr/>
    </dgm:pt>
    <dgm:pt modelId="{A19B95BC-83B0-4BCC-9E06-A78821E2FEDD}" type="pres">
      <dgm:prSet presAssocID="{CF22395E-7E8C-476D-8E0E-490788261285}" presName="hierChild3" presStyleCnt="0"/>
      <dgm:spPr/>
    </dgm:pt>
    <dgm:pt modelId="{D42EB6FF-2852-4FFB-BF68-AB543FB52721}" type="pres">
      <dgm:prSet presAssocID="{FE56ABB2-2FD9-41BC-B4D3-61E63EB9A4EE}" presName="Name19" presStyleLbl="parChTrans1D3" presStyleIdx="0" presStyleCnt="7"/>
      <dgm:spPr/>
    </dgm:pt>
    <dgm:pt modelId="{81993E4B-D321-486F-9230-78B048A9A2FA}" type="pres">
      <dgm:prSet presAssocID="{12759598-92EA-42D9-94EA-DDAD26B51FC7}" presName="Name21" presStyleCnt="0"/>
      <dgm:spPr/>
    </dgm:pt>
    <dgm:pt modelId="{3A4EDAE1-6C0B-4F52-AA74-C4D642AE9BB9}" type="pres">
      <dgm:prSet presAssocID="{12759598-92EA-42D9-94EA-DDAD26B51FC7}" presName="level2Shape" presStyleLbl="node3" presStyleIdx="0" presStyleCnt="7"/>
      <dgm:spPr/>
    </dgm:pt>
    <dgm:pt modelId="{68D9791F-5AE5-4998-88A1-8CE1CBD7466A}" type="pres">
      <dgm:prSet presAssocID="{12759598-92EA-42D9-94EA-DDAD26B51FC7}" presName="hierChild3" presStyleCnt="0"/>
      <dgm:spPr/>
    </dgm:pt>
    <dgm:pt modelId="{588A8B18-B526-4467-A49D-4FB00DEC42A3}" type="pres">
      <dgm:prSet presAssocID="{3C542AFA-708D-48B3-8029-3686A706F16B}" presName="Name19" presStyleLbl="parChTrans1D3" presStyleIdx="1" presStyleCnt="7"/>
      <dgm:spPr/>
    </dgm:pt>
    <dgm:pt modelId="{633D8B0D-9329-441D-8C50-C1CDBE0EC30A}" type="pres">
      <dgm:prSet presAssocID="{BC303C5A-908B-45AE-BDC0-459B18D0CBBE}" presName="Name21" presStyleCnt="0"/>
      <dgm:spPr/>
    </dgm:pt>
    <dgm:pt modelId="{0B217867-5F05-47E8-8AE9-E071D3FAE7C2}" type="pres">
      <dgm:prSet presAssocID="{BC303C5A-908B-45AE-BDC0-459B18D0CBBE}" presName="level2Shape" presStyleLbl="node3" presStyleIdx="1" presStyleCnt="7"/>
      <dgm:spPr/>
    </dgm:pt>
    <dgm:pt modelId="{E2CAF892-A0C1-4224-B50A-E2C825D4C367}" type="pres">
      <dgm:prSet presAssocID="{BC303C5A-908B-45AE-BDC0-459B18D0CBBE}" presName="hierChild3" presStyleCnt="0"/>
      <dgm:spPr/>
    </dgm:pt>
    <dgm:pt modelId="{550A248E-5CCB-4F6B-A21B-2F9D57E0891D}" type="pres">
      <dgm:prSet presAssocID="{4BA532BE-631F-4DE7-86B8-D6A07CF0FF80}" presName="Name19" presStyleLbl="parChTrans1D3" presStyleIdx="2" presStyleCnt="7"/>
      <dgm:spPr/>
    </dgm:pt>
    <dgm:pt modelId="{0B4C7ACB-BCC2-4391-B8EB-4A2688122CA9}" type="pres">
      <dgm:prSet presAssocID="{3840D75F-F934-43B7-A86C-965A99D69698}" presName="Name21" presStyleCnt="0"/>
      <dgm:spPr/>
    </dgm:pt>
    <dgm:pt modelId="{D5FAA225-A4F2-4A13-8E22-6BEB4A27CF70}" type="pres">
      <dgm:prSet presAssocID="{3840D75F-F934-43B7-A86C-965A99D69698}" presName="level2Shape" presStyleLbl="node3" presStyleIdx="2" presStyleCnt="7"/>
      <dgm:spPr/>
    </dgm:pt>
    <dgm:pt modelId="{0C31B5A2-B2FB-41C3-9050-DD347901ECCD}" type="pres">
      <dgm:prSet presAssocID="{3840D75F-F934-43B7-A86C-965A99D69698}" presName="hierChild3" presStyleCnt="0"/>
      <dgm:spPr/>
    </dgm:pt>
    <dgm:pt modelId="{3E8CBE6F-E6D5-4349-9450-66F90C0117CD}" type="pres">
      <dgm:prSet presAssocID="{4000E294-FDC1-47F1-A84A-82E28C46014E}" presName="Name19" presStyleLbl="parChTrans1D3" presStyleIdx="3" presStyleCnt="7"/>
      <dgm:spPr/>
    </dgm:pt>
    <dgm:pt modelId="{5BB7CAFC-B703-4FD9-86A6-F3CAF2F2D5A4}" type="pres">
      <dgm:prSet presAssocID="{21D8269F-9310-48A1-ABAA-050FE6D8BB0E}" presName="Name21" presStyleCnt="0"/>
      <dgm:spPr/>
    </dgm:pt>
    <dgm:pt modelId="{039D02E3-4790-442B-9514-23995329418B}" type="pres">
      <dgm:prSet presAssocID="{21D8269F-9310-48A1-ABAA-050FE6D8BB0E}" presName="level2Shape" presStyleLbl="node3" presStyleIdx="3" presStyleCnt="7"/>
      <dgm:spPr/>
    </dgm:pt>
    <dgm:pt modelId="{C4E5644E-53B8-444E-87F1-7DAF6A886E63}" type="pres">
      <dgm:prSet presAssocID="{21D8269F-9310-48A1-ABAA-050FE6D8BB0E}" presName="hierChild3" presStyleCnt="0"/>
      <dgm:spPr/>
    </dgm:pt>
    <dgm:pt modelId="{DD8316D7-5D8A-46D3-9FBA-FCF210D808C7}" type="pres">
      <dgm:prSet presAssocID="{0CCFA417-A371-4CFB-B037-3FF934367841}" presName="Name19" presStyleLbl="parChTrans1D2" presStyleIdx="1" presStyleCnt="2"/>
      <dgm:spPr/>
    </dgm:pt>
    <dgm:pt modelId="{0EC17EA0-EB1F-4580-A949-B3A4598053C9}" type="pres">
      <dgm:prSet presAssocID="{A64666F7-ED7C-44B2-AF98-9CAB6FF0BE2B}" presName="Name21" presStyleCnt="0"/>
      <dgm:spPr/>
    </dgm:pt>
    <dgm:pt modelId="{1B56FBF8-FD83-43F7-8907-3413E2773EFA}" type="pres">
      <dgm:prSet presAssocID="{A64666F7-ED7C-44B2-AF98-9CAB6FF0BE2B}" presName="level2Shape" presStyleLbl="node2" presStyleIdx="1" presStyleCnt="2" custScaleX="125137"/>
      <dgm:spPr/>
    </dgm:pt>
    <dgm:pt modelId="{BDBADF60-42DF-4CEF-A7D9-8AFDC44968FE}" type="pres">
      <dgm:prSet presAssocID="{A64666F7-ED7C-44B2-AF98-9CAB6FF0BE2B}" presName="hierChild3" presStyleCnt="0"/>
      <dgm:spPr/>
    </dgm:pt>
    <dgm:pt modelId="{752E8DAA-C883-4991-A139-0A313839158C}" type="pres">
      <dgm:prSet presAssocID="{C794F7D3-E145-48A3-853D-FA3970151032}" presName="Name19" presStyleLbl="parChTrans1D3" presStyleIdx="4" presStyleCnt="7"/>
      <dgm:spPr/>
    </dgm:pt>
    <dgm:pt modelId="{FC626C5B-83F0-4CDE-8570-82736278422B}" type="pres">
      <dgm:prSet presAssocID="{DA36172D-480C-4869-93E1-20F45DBBEE3E}" presName="Name21" presStyleCnt="0"/>
      <dgm:spPr/>
    </dgm:pt>
    <dgm:pt modelId="{1A88D8EA-2CFA-418E-98D3-5073022D58B1}" type="pres">
      <dgm:prSet presAssocID="{DA36172D-480C-4869-93E1-20F45DBBEE3E}" presName="level2Shape" presStyleLbl="node3" presStyleIdx="4" presStyleCnt="7"/>
      <dgm:spPr/>
    </dgm:pt>
    <dgm:pt modelId="{F8803E39-0F5D-4C1F-89F1-42FD963E526B}" type="pres">
      <dgm:prSet presAssocID="{DA36172D-480C-4869-93E1-20F45DBBEE3E}" presName="hierChild3" presStyleCnt="0"/>
      <dgm:spPr/>
    </dgm:pt>
    <dgm:pt modelId="{A6F58ED0-A16D-4676-8466-69499FA30FDA}" type="pres">
      <dgm:prSet presAssocID="{2ABB565C-7879-4351-9F98-2AC5656AE6A7}" presName="Name19" presStyleLbl="parChTrans1D3" presStyleIdx="5" presStyleCnt="7"/>
      <dgm:spPr/>
    </dgm:pt>
    <dgm:pt modelId="{F0FD398E-FC28-42B1-8551-0E70B76FFCA4}" type="pres">
      <dgm:prSet presAssocID="{3012AD3B-FFF6-4942-B039-B504A8CCB0EB}" presName="Name21" presStyleCnt="0"/>
      <dgm:spPr/>
    </dgm:pt>
    <dgm:pt modelId="{49EF5726-9627-41EF-9987-E9550CFCA3C9}" type="pres">
      <dgm:prSet presAssocID="{3012AD3B-FFF6-4942-B039-B504A8CCB0EB}" presName="level2Shape" presStyleLbl="node3" presStyleIdx="5" presStyleCnt="7"/>
      <dgm:spPr/>
    </dgm:pt>
    <dgm:pt modelId="{0B412D89-7091-4574-B97E-F171BE224547}" type="pres">
      <dgm:prSet presAssocID="{3012AD3B-FFF6-4942-B039-B504A8CCB0EB}" presName="hierChild3" presStyleCnt="0"/>
      <dgm:spPr/>
    </dgm:pt>
    <dgm:pt modelId="{B546B99B-B948-4001-B4D2-62307F9AB417}" type="pres">
      <dgm:prSet presAssocID="{4AFB4814-C98A-4F64-9E5D-47EF52E42D28}" presName="Name19" presStyleLbl="parChTrans1D3" presStyleIdx="6" presStyleCnt="7"/>
      <dgm:spPr/>
    </dgm:pt>
    <dgm:pt modelId="{47C9002C-AC40-4781-887F-92C11E0A5E5E}" type="pres">
      <dgm:prSet presAssocID="{93DE7E01-7CD5-4CF6-8B93-A9D6E0FE7628}" presName="Name21" presStyleCnt="0"/>
      <dgm:spPr/>
    </dgm:pt>
    <dgm:pt modelId="{48A06A42-5C9F-4CCB-959A-501BE542E12B}" type="pres">
      <dgm:prSet presAssocID="{93DE7E01-7CD5-4CF6-8B93-A9D6E0FE7628}" presName="level2Shape" presStyleLbl="node3" presStyleIdx="6" presStyleCnt="7"/>
      <dgm:spPr/>
    </dgm:pt>
    <dgm:pt modelId="{A5A3A1C2-A3E8-4753-A3EF-A96D7239C6A7}" type="pres">
      <dgm:prSet presAssocID="{93DE7E01-7CD5-4CF6-8B93-A9D6E0FE7628}" presName="hierChild3" presStyleCnt="0"/>
      <dgm:spPr/>
    </dgm:pt>
    <dgm:pt modelId="{A729B47B-3D51-498D-8969-DBCF77AE7F6B}" type="pres">
      <dgm:prSet presAssocID="{AC553BEB-4B06-41D4-B337-0C7646B216CE}" presName="bgShapesFlow" presStyleCnt="0"/>
      <dgm:spPr/>
    </dgm:pt>
  </dgm:ptLst>
  <dgm:cxnLst>
    <dgm:cxn modelId="{31E60303-FD00-4375-9AF5-FB9F766D2F3B}" type="presOf" srcId="{3C542AFA-708D-48B3-8029-3686A706F16B}" destId="{588A8B18-B526-4467-A49D-4FB00DEC42A3}" srcOrd="0" destOrd="0" presId="urn:microsoft.com/office/officeart/2005/8/layout/hierarchy6"/>
    <dgm:cxn modelId="{67CB1F0A-E3D7-45B8-B6F4-FC4CF1AEA9CE}" type="presOf" srcId="{4000E294-FDC1-47F1-A84A-82E28C46014E}" destId="{3E8CBE6F-E6D5-4349-9450-66F90C0117CD}" srcOrd="0" destOrd="0" presId="urn:microsoft.com/office/officeart/2005/8/layout/hierarchy6"/>
    <dgm:cxn modelId="{BC904A0F-B62B-4280-9D6F-79D278FD8F68}" type="presOf" srcId="{C794F7D3-E145-48A3-853D-FA3970151032}" destId="{752E8DAA-C883-4991-A139-0A313839158C}" srcOrd="0" destOrd="0" presId="urn:microsoft.com/office/officeart/2005/8/layout/hierarchy6"/>
    <dgm:cxn modelId="{AB360E11-66D2-430D-ABA5-8A8A91E7E1B9}" type="presOf" srcId="{3840D75F-F934-43B7-A86C-965A99D69698}" destId="{D5FAA225-A4F2-4A13-8E22-6BEB4A27CF70}" srcOrd="0" destOrd="0" presId="urn:microsoft.com/office/officeart/2005/8/layout/hierarchy6"/>
    <dgm:cxn modelId="{CFDA3817-66A2-4C93-973E-345A2E9EC6C5}" type="presOf" srcId="{CF22395E-7E8C-476D-8E0E-490788261285}" destId="{B71B62D5-3BB7-4712-AEBD-F2ACEE91A142}" srcOrd="0" destOrd="0" presId="urn:microsoft.com/office/officeart/2005/8/layout/hierarchy6"/>
    <dgm:cxn modelId="{6AE2DF18-9675-4FB7-8364-83ADEF6BCB99}" type="presOf" srcId="{3C17396E-CBD3-48CC-BBE2-B84418F0C45C}" destId="{F2CF99B6-03A1-437F-B123-68EBE01350FE}" srcOrd="0" destOrd="0" presId="urn:microsoft.com/office/officeart/2005/8/layout/hierarchy6"/>
    <dgm:cxn modelId="{3365B21E-1908-45BA-80DB-904C8C5E2AF0}" type="presOf" srcId="{93DE7E01-7CD5-4CF6-8B93-A9D6E0FE7628}" destId="{48A06A42-5C9F-4CCB-959A-501BE542E12B}" srcOrd="0" destOrd="0" presId="urn:microsoft.com/office/officeart/2005/8/layout/hierarchy6"/>
    <dgm:cxn modelId="{9078082D-B681-4D2A-BA0C-2E555FAEC2F3}" srcId="{A64666F7-ED7C-44B2-AF98-9CAB6FF0BE2B}" destId="{93DE7E01-7CD5-4CF6-8B93-A9D6E0FE7628}" srcOrd="2" destOrd="0" parTransId="{4AFB4814-C98A-4F64-9E5D-47EF52E42D28}" sibTransId="{48B4CCCA-215A-43BD-BC6D-4660DD728FC5}"/>
    <dgm:cxn modelId="{1455622E-9670-416E-9B83-24F270AC9A25}" srcId="{CF22395E-7E8C-476D-8E0E-490788261285}" destId="{21D8269F-9310-48A1-ABAA-050FE6D8BB0E}" srcOrd="3" destOrd="0" parTransId="{4000E294-FDC1-47F1-A84A-82E28C46014E}" sibTransId="{4E91DAC4-BD19-49BE-858E-E424DEEC8837}"/>
    <dgm:cxn modelId="{272DB736-93B6-4349-BF34-2DDEADD29E1E}" srcId="{3C17396E-CBD3-48CC-BBE2-B84418F0C45C}" destId="{A64666F7-ED7C-44B2-AF98-9CAB6FF0BE2B}" srcOrd="1" destOrd="0" parTransId="{0CCFA417-A371-4CFB-B037-3FF934367841}" sibTransId="{D983C53D-1B31-4288-83E5-C63651F0BEAD}"/>
    <dgm:cxn modelId="{2CD8785D-0F5C-4B75-8764-FBB8CB4AD0C9}" type="presOf" srcId="{BC303C5A-908B-45AE-BDC0-459B18D0CBBE}" destId="{0B217867-5F05-47E8-8AE9-E071D3FAE7C2}" srcOrd="0" destOrd="0" presId="urn:microsoft.com/office/officeart/2005/8/layout/hierarchy6"/>
    <dgm:cxn modelId="{B71C8B41-6FC4-4426-A17F-94AC68B29EBD}" srcId="{CF22395E-7E8C-476D-8E0E-490788261285}" destId="{3840D75F-F934-43B7-A86C-965A99D69698}" srcOrd="2" destOrd="0" parTransId="{4BA532BE-631F-4DE7-86B8-D6A07CF0FF80}" sibTransId="{B112C2D3-0C7E-4216-913B-EA78782672E7}"/>
    <dgm:cxn modelId="{1D0BBB6A-A17C-4218-B584-9ABCE1E275D8}" type="presOf" srcId="{A64666F7-ED7C-44B2-AF98-9CAB6FF0BE2B}" destId="{1B56FBF8-FD83-43F7-8907-3413E2773EFA}" srcOrd="0" destOrd="0" presId="urn:microsoft.com/office/officeart/2005/8/layout/hierarchy6"/>
    <dgm:cxn modelId="{FFEDC172-3DE8-4B3D-9B2F-82C60A37AE51}" type="presOf" srcId="{4BA532BE-631F-4DE7-86B8-D6A07CF0FF80}" destId="{550A248E-5CCB-4F6B-A21B-2F9D57E0891D}" srcOrd="0" destOrd="0" presId="urn:microsoft.com/office/officeart/2005/8/layout/hierarchy6"/>
    <dgm:cxn modelId="{37ECEB73-8781-4845-8922-F24B51C37C53}" type="presOf" srcId="{FE56ABB2-2FD9-41BC-B4D3-61E63EB9A4EE}" destId="{D42EB6FF-2852-4FFB-BF68-AB543FB52721}" srcOrd="0" destOrd="0" presId="urn:microsoft.com/office/officeart/2005/8/layout/hierarchy6"/>
    <dgm:cxn modelId="{A65F7476-1C5F-47C0-8CF2-D3BB9D979BAC}" srcId="{3C17396E-CBD3-48CC-BBE2-B84418F0C45C}" destId="{CF22395E-7E8C-476D-8E0E-490788261285}" srcOrd="0" destOrd="0" parTransId="{68929F9A-D787-433B-BAED-7C814B5D476A}" sibTransId="{48B815AA-B57F-44F4-A90D-C53334F61D96}"/>
    <dgm:cxn modelId="{D4B1878B-C79C-4A25-AFAD-FDD3A26A8E90}" type="presOf" srcId="{0CCFA417-A371-4CFB-B037-3FF934367841}" destId="{DD8316D7-5D8A-46D3-9FBA-FCF210D808C7}" srcOrd="0" destOrd="0" presId="urn:microsoft.com/office/officeart/2005/8/layout/hierarchy6"/>
    <dgm:cxn modelId="{FBAA5692-3ACA-4469-AF80-56D21DAE0A4A}" srcId="{CF22395E-7E8C-476D-8E0E-490788261285}" destId="{BC303C5A-908B-45AE-BDC0-459B18D0CBBE}" srcOrd="1" destOrd="0" parTransId="{3C542AFA-708D-48B3-8029-3686A706F16B}" sibTransId="{E2731CAA-C541-4E1B-9E28-4596236142CF}"/>
    <dgm:cxn modelId="{E51A979B-8335-4574-8737-872AB999CD86}" srcId="{A64666F7-ED7C-44B2-AF98-9CAB6FF0BE2B}" destId="{3012AD3B-FFF6-4942-B039-B504A8CCB0EB}" srcOrd="1" destOrd="0" parTransId="{2ABB565C-7879-4351-9F98-2AC5656AE6A7}" sibTransId="{08608F6C-B18A-45AB-A5B9-EE43572A201A}"/>
    <dgm:cxn modelId="{B33DF39C-2B52-4411-9912-9368DFE6D3BD}" type="presOf" srcId="{2ABB565C-7879-4351-9F98-2AC5656AE6A7}" destId="{A6F58ED0-A16D-4676-8466-69499FA30FDA}" srcOrd="0" destOrd="0" presId="urn:microsoft.com/office/officeart/2005/8/layout/hierarchy6"/>
    <dgm:cxn modelId="{1C95EC9E-2722-4CB5-9AD2-F2F37E94535A}" srcId="{A64666F7-ED7C-44B2-AF98-9CAB6FF0BE2B}" destId="{DA36172D-480C-4869-93E1-20F45DBBEE3E}" srcOrd="0" destOrd="0" parTransId="{C794F7D3-E145-48A3-853D-FA3970151032}" sibTransId="{D0CEADF8-03A5-4182-85A2-28D086E84B5D}"/>
    <dgm:cxn modelId="{0A3F9BA4-BEB5-4224-AE68-B6CD93D1DB37}" type="presOf" srcId="{AC553BEB-4B06-41D4-B337-0C7646B216CE}" destId="{129A7837-10F4-4A03-BE71-80353E81089F}" srcOrd="0" destOrd="0" presId="urn:microsoft.com/office/officeart/2005/8/layout/hierarchy6"/>
    <dgm:cxn modelId="{34B799A6-5CB4-4D60-919A-8ED57F629B39}" type="presOf" srcId="{68929F9A-D787-433B-BAED-7C814B5D476A}" destId="{1AC5501D-D367-4007-910E-84EE12A976E8}" srcOrd="0" destOrd="0" presId="urn:microsoft.com/office/officeart/2005/8/layout/hierarchy6"/>
    <dgm:cxn modelId="{FDC0D1A6-A6DB-47BC-8E9D-8CD470239D02}" type="presOf" srcId="{12759598-92EA-42D9-94EA-DDAD26B51FC7}" destId="{3A4EDAE1-6C0B-4F52-AA74-C4D642AE9BB9}" srcOrd="0" destOrd="0" presId="urn:microsoft.com/office/officeart/2005/8/layout/hierarchy6"/>
    <dgm:cxn modelId="{C3B5D5C0-64BA-497A-A192-336D971A74BD}" type="presOf" srcId="{4AFB4814-C98A-4F64-9E5D-47EF52E42D28}" destId="{B546B99B-B948-4001-B4D2-62307F9AB417}" srcOrd="0" destOrd="0" presId="urn:microsoft.com/office/officeart/2005/8/layout/hierarchy6"/>
    <dgm:cxn modelId="{74CA28D7-87EE-44C7-9125-A251457864FF}" type="presOf" srcId="{21D8269F-9310-48A1-ABAA-050FE6D8BB0E}" destId="{039D02E3-4790-442B-9514-23995329418B}" srcOrd="0" destOrd="0" presId="urn:microsoft.com/office/officeart/2005/8/layout/hierarchy6"/>
    <dgm:cxn modelId="{557B20EF-7BCB-44EA-8983-F903BED1ADAB}" type="presOf" srcId="{DA36172D-480C-4869-93E1-20F45DBBEE3E}" destId="{1A88D8EA-2CFA-418E-98D3-5073022D58B1}" srcOrd="0" destOrd="0" presId="urn:microsoft.com/office/officeart/2005/8/layout/hierarchy6"/>
    <dgm:cxn modelId="{A8D1E1EF-3500-4CB5-A465-981AD1BF715C}" type="presOf" srcId="{3012AD3B-FFF6-4942-B039-B504A8CCB0EB}" destId="{49EF5726-9627-41EF-9987-E9550CFCA3C9}" srcOrd="0" destOrd="0" presId="urn:microsoft.com/office/officeart/2005/8/layout/hierarchy6"/>
    <dgm:cxn modelId="{858A24F7-FF8E-4FFA-9C96-F91F0DC4EDAA}" srcId="{AC553BEB-4B06-41D4-B337-0C7646B216CE}" destId="{3C17396E-CBD3-48CC-BBE2-B84418F0C45C}" srcOrd="0" destOrd="0" parTransId="{F6000960-39D8-459B-9464-51477CD3A7E5}" sibTransId="{99D6FE7C-4CB7-4878-9714-08A530110298}"/>
    <dgm:cxn modelId="{CDDBA1FB-473D-4216-B363-D529CE897A59}" srcId="{CF22395E-7E8C-476D-8E0E-490788261285}" destId="{12759598-92EA-42D9-94EA-DDAD26B51FC7}" srcOrd="0" destOrd="0" parTransId="{FE56ABB2-2FD9-41BC-B4D3-61E63EB9A4EE}" sibTransId="{5BC66150-8036-41F7-AB5A-750BBCD0E238}"/>
    <dgm:cxn modelId="{13089123-A60A-4EAD-8083-DAB5D6BDEE37}" type="presParOf" srcId="{129A7837-10F4-4A03-BE71-80353E81089F}" destId="{B6487839-0D7D-473B-95D9-AE37898A753C}" srcOrd="0" destOrd="0" presId="urn:microsoft.com/office/officeart/2005/8/layout/hierarchy6"/>
    <dgm:cxn modelId="{DB70C7D5-BA40-4B4E-ADBC-5BA7314B5981}" type="presParOf" srcId="{B6487839-0D7D-473B-95D9-AE37898A753C}" destId="{7D0A1315-E0D4-4233-BC86-63001E9CFA7B}" srcOrd="0" destOrd="0" presId="urn:microsoft.com/office/officeart/2005/8/layout/hierarchy6"/>
    <dgm:cxn modelId="{1EBBFD39-CC78-4851-A08E-BB1590ACFD19}" type="presParOf" srcId="{7D0A1315-E0D4-4233-BC86-63001E9CFA7B}" destId="{3CD84560-7BB5-404A-95AF-0110A51A9C53}" srcOrd="0" destOrd="0" presId="urn:microsoft.com/office/officeart/2005/8/layout/hierarchy6"/>
    <dgm:cxn modelId="{F43DA0C0-E8EE-42F5-8A82-9C23473558D0}" type="presParOf" srcId="{3CD84560-7BB5-404A-95AF-0110A51A9C53}" destId="{F2CF99B6-03A1-437F-B123-68EBE01350FE}" srcOrd="0" destOrd="0" presId="urn:microsoft.com/office/officeart/2005/8/layout/hierarchy6"/>
    <dgm:cxn modelId="{631114A3-3E86-4035-9D65-7C3F390F8989}" type="presParOf" srcId="{3CD84560-7BB5-404A-95AF-0110A51A9C53}" destId="{353696D8-76CF-4942-89C1-F89EC6AD0382}" srcOrd="1" destOrd="0" presId="urn:microsoft.com/office/officeart/2005/8/layout/hierarchy6"/>
    <dgm:cxn modelId="{2F380919-DE1B-4357-BC53-B90A2EBCADCB}" type="presParOf" srcId="{353696D8-76CF-4942-89C1-F89EC6AD0382}" destId="{1AC5501D-D367-4007-910E-84EE12A976E8}" srcOrd="0" destOrd="0" presId="urn:microsoft.com/office/officeart/2005/8/layout/hierarchy6"/>
    <dgm:cxn modelId="{9E230089-FE5E-4647-8D78-C006E8FD8B8D}" type="presParOf" srcId="{353696D8-76CF-4942-89C1-F89EC6AD0382}" destId="{A0B35EF6-6757-4334-997C-AF3F4FFE44A4}" srcOrd="1" destOrd="0" presId="urn:microsoft.com/office/officeart/2005/8/layout/hierarchy6"/>
    <dgm:cxn modelId="{37287AD5-414D-49A7-839D-0B4CC135D281}" type="presParOf" srcId="{A0B35EF6-6757-4334-997C-AF3F4FFE44A4}" destId="{B71B62D5-3BB7-4712-AEBD-F2ACEE91A142}" srcOrd="0" destOrd="0" presId="urn:microsoft.com/office/officeart/2005/8/layout/hierarchy6"/>
    <dgm:cxn modelId="{80971BFA-41AF-4DB5-9273-3AAFF7DAF72D}" type="presParOf" srcId="{A0B35EF6-6757-4334-997C-AF3F4FFE44A4}" destId="{A19B95BC-83B0-4BCC-9E06-A78821E2FEDD}" srcOrd="1" destOrd="0" presId="urn:microsoft.com/office/officeart/2005/8/layout/hierarchy6"/>
    <dgm:cxn modelId="{41913D49-EE12-405B-A70B-107B3A5D90FD}" type="presParOf" srcId="{A19B95BC-83B0-4BCC-9E06-A78821E2FEDD}" destId="{D42EB6FF-2852-4FFB-BF68-AB543FB52721}" srcOrd="0" destOrd="0" presId="urn:microsoft.com/office/officeart/2005/8/layout/hierarchy6"/>
    <dgm:cxn modelId="{B76312A2-293F-44C4-9279-89D8AF7AF31E}" type="presParOf" srcId="{A19B95BC-83B0-4BCC-9E06-A78821E2FEDD}" destId="{81993E4B-D321-486F-9230-78B048A9A2FA}" srcOrd="1" destOrd="0" presId="urn:microsoft.com/office/officeart/2005/8/layout/hierarchy6"/>
    <dgm:cxn modelId="{A5FE907B-8D13-4F2C-9987-AF2F6D7FA7A6}" type="presParOf" srcId="{81993E4B-D321-486F-9230-78B048A9A2FA}" destId="{3A4EDAE1-6C0B-4F52-AA74-C4D642AE9BB9}" srcOrd="0" destOrd="0" presId="urn:microsoft.com/office/officeart/2005/8/layout/hierarchy6"/>
    <dgm:cxn modelId="{29841746-C2B1-4BEB-98D8-C24FA6D15AC9}" type="presParOf" srcId="{81993E4B-D321-486F-9230-78B048A9A2FA}" destId="{68D9791F-5AE5-4998-88A1-8CE1CBD7466A}" srcOrd="1" destOrd="0" presId="urn:microsoft.com/office/officeart/2005/8/layout/hierarchy6"/>
    <dgm:cxn modelId="{C1956731-9F29-4E7B-9A1E-37E80A713E18}" type="presParOf" srcId="{A19B95BC-83B0-4BCC-9E06-A78821E2FEDD}" destId="{588A8B18-B526-4467-A49D-4FB00DEC42A3}" srcOrd="2" destOrd="0" presId="urn:microsoft.com/office/officeart/2005/8/layout/hierarchy6"/>
    <dgm:cxn modelId="{BA6261A8-1A67-4B22-835C-A3B47761B407}" type="presParOf" srcId="{A19B95BC-83B0-4BCC-9E06-A78821E2FEDD}" destId="{633D8B0D-9329-441D-8C50-C1CDBE0EC30A}" srcOrd="3" destOrd="0" presId="urn:microsoft.com/office/officeart/2005/8/layout/hierarchy6"/>
    <dgm:cxn modelId="{E9CD70AE-DFA6-460D-9A8E-22AF371CB6C6}" type="presParOf" srcId="{633D8B0D-9329-441D-8C50-C1CDBE0EC30A}" destId="{0B217867-5F05-47E8-8AE9-E071D3FAE7C2}" srcOrd="0" destOrd="0" presId="urn:microsoft.com/office/officeart/2005/8/layout/hierarchy6"/>
    <dgm:cxn modelId="{11C2C14F-1946-4297-8920-85F5F0CAA06C}" type="presParOf" srcId="{633D8B0D-9329-441D-8C50-C1CDBE0EC30A}" destId="{E2CAF892-A0C1-4224-B50A-E2C825D4C367}" srcOrd="1" destOrd="0" presId="urn:microsoft.com/office/officeart/2005/8/layout/hierarchy6"/>
    <dgm:cxn modelId="{BED21001-68B8-45CF-8577-85F4C33BD865}" type="presParOf" srcId="{A19B95BC-83B0-4BCC-9E06-A78821E2FEDD}" destId="{550A248E-5CCB-4F6B-A21B-2F9D57E0891D}" srcOrd="4" destOrd="0" presId="urn:microsoft.com/office/officeart/2005/8/layout/hierarchy6"/>
    <dgm:cxn modelId="{EEF53255-F6B2-4FB6-8203-FBD2BA713608}" type="presParOf" srcId="{A19B95BC-83B0-4BCC-9E06-A78821E2FEDD}" destId="{0B4C7ACB-BCC2-4391-B8EB-4A2688122CA9}" srcOrd="5" destOrd="0" presId="urn:microsoft.com/office/officeart/2005/8/layout/hierarchy6"/>
    <dgm:cxn modelId="{3C117FAB-35C7-4AFC-A5AA-72FA315A6E0D}" type="presParOf" srcId="{0B4C7ACB-BCC2-4391-B8EB-4A2688122CA9}" destId="{D5FAA225-A4F2-4A13-8E22-6BEB4A27CF70}" srcOrd="0" destOrd="0" presId="urn:microsoft.com/office/officeart/2005/8/layout/hierarchy6"/>
    <dgm:cxn modelId="{170ECFA3-F3E8-4D5C-8AFE-3AD62B0CB9A1}" type="presParOf" srcId="{0B4C7ACB-BCC2-4391-B8EB-4A2688122CA9}" destId="{0C31B5A2-B2FB-41C3-9050-DD347901ECCD}" srcOrd="1" destOrd="0" presId="urn:microsoft.com/office/officeart/2005/8/layout/hierarchy6"/>
    <dgm:cxn modelId="{4AC6AF27-6C67-4D89-9C0C-F1A20CBBF193}" type="presParOf" srcId="{A19B95BC-83B0-4BCC-9E06-A78821E2FEDD}" destId="{3E8CBE6F-E6D5-4349-9450-66F90C0117CD}" srcOrd="6" destOrd="0" presId="urn:microsoft.com/office/officeart/2005/8/layout/hierarchy6"/>
    <dgm:cxn modelId="{D6488EA7-5EA3-45FD-8DB6-CCDA5DB6FE2D}" type="presParOf" srcId="{A19B95BC-83B0-4BCC-9E06-A78821E2FEDD}" destId="{5BB7CAFC-B703-4FD9-86A6-F3CAF2F2D5A4}" srcOrd="7" destOrd="0" presId="urn:microsoft.com/office/officeart/2005/8/layout/hierarchy6"/>
    <dgm:cxn modelId="{8CE0FFF9-90F1-461B-A980-99A7E9E9D4AF}" type="presParOf" srcId="{5BB7CAFC-B703-4FD9-86A6-F3CAF2F2D5A4}" destId="{039D02E3-4790-442B-9514-23995329418B}" srcOrd="0" destOrd="0" presId="urn:microsoft.com/office/officeart/2005/8/layout/hierarchy6"/>
    <dgm:cxn modelId="{6BDC049E-C097-4D6E-8735-3504C5E514E3}" type="presParOf" srcId="{5BB7CAFC-B703-4FD9-86A6-F3CAF2F2D5A4}" destId="{C4E5644E-53B8-444E-87F1-7DAF6A886E63}" srcOrd="1" destOrd="0" presId="urn:microsoft.com/office/officeart/2005/8/layout/hierarchy6"/>
    <dgm:cxn modelId="{FA5B7662-621B-4CF0-ACCD-5767936C5558}" type="presParOf" srcId="{353696D8-76CF-4942-89C1-F89EC6AD0382}" destId="{DD8316D7-5D8A-46D3-9FBA-FCF210D808C7}" srcOrd="2" destOrd="0" presId="urn:microsoft.com/office/officeart/2005/8/layout/hierarchy6"/>
    <dgm:cxn modelId="{C5EE7B60-4CA2-4347-890C-2AEA40855F53}" type="presParOf" srcId="{353696D8-76CF-4942-89C1-F89EC6AD0382}" destId="{0EC17EA0-EB1F-4580-A949-B3A4598053C9}" srcOrd="3" destOrd="0" presId="urn:microsoft.com/office/officeart/2005/8/layout/hierarchy6"/>
    <dgm:cxn modelId="{B68D7E6E-764A-4674-8FB3-E97A3412083A}" type="presParOf" srcId="{0EC17EA0-EB1F-4580-A949-B3A4598053C9}" destId="{1B56FBF8-FD83-43F7-8907-3413E2773EFA}" srcOrd="0" destOrd="0" presId="urn:microsoft.com/office/officeart/2005/8/layout/hierarchy6"/>
    <dgm:cxn modelId="{170646EA-B45A-4B20-8912-E86B58E529DB}" type="presParOf" srcId="{0EC17EA0-EB1F-4580-A949-B3A4598053C9}" destId="{BDBADF60-42DF-4CEF-A7D9-8AFDC44968FE}" srcOrd="1" destOrd="0" presId="urn:microsoft.com/office/officeart/2005/8/layout/hierarchy6"/>
    <dgm:cxn modelId="{3ED3B231-B6CB-48CB-B71C-CF7EB9E13DD7}" type="presParOf" srcId="{BDBADF60-42DF-4CEF-A7D9-8AFDC44968FE}" destId="{752E8DAA-C883-4991-A139-0A313839158C}" srcOrd="0" destOrd="0" presId="urn:microsoft.com/office/officeart/2005/8/layout/hierarchy6"/>
    <dgm:cxn modelId="{81EFF983-F656-48E3-8606-AC2C348C9511}" type="presParOf" srcId="{BDBADF60-42DF-4CEF-A7D9-8AFDC44968FE}" destId="{FC626C5B-83F0-4CDE-8570-82736278422B}" srcOrd="1" destOrd="0" presId="urn:microsoft.com/office/officeart/2005/8/layout/hierarchy6"/>
    <dgm:cxn modelId="{80AA8CE1-1FB3-4B92-AB60-DD4AF2A9C384}" type="presParOf" srcId="{FC626C5B-83F0-4CDE-8570-82736278422B}" destId="{1A88D8EA-2CFA-418E-98D3-5073022D58B1}" srcOrd="0" destOrd="0" presId="urn:microsoft.com/office/officeart/2005/8/layout/hierarchy6"/>
    <dgm:cxn modelId="{FF41E3D2-CCC4-4261-8A1B-4900DC097C11}" type="presParOf" srcId="{FC626C5B-83F0-4CDE-8570-82736278422B}" destId="{F8803E39-0F5D-4C1F-89F1-42FD963E526B}" srcOrd="1" destOrd="0" presId="urn:microsoft.com/office/officeart/2005/8/layout/hierarchy6"/>
    <dgm:cxn modelId="{E252EBAC-7ED7-4AA0-A7B8-3822FA394091}" type="presParOf" srcId="{BDBADF60-42DF-4CEF-A7D9-8AFDC44968FE}" destId="{A6F58ED0-A16D-4676-8466-69499FA30FDA}" srcOrd="2" destOrd="0" presId="urn:microsoft.com/office/officeart/2005/8/layout/hierarchy6"/>
    <dgm:cxn modelId="{5142DC1C-2A71-4A4C-BB16-1568854B822D}" type="presParOf" srcId="{BDBADF60-42DF-4CEF-A7D9-8AFDC44968FE}" destId="{F0FD398E-FC28-42B1-8551-0E70B76FFCA4}" srcOrd="3" destOrd="0" presId="urn:microsoft.com/office/officeart/2005/8/layout/hierarchy6"/>
    <dgm:cxn modelId="{5A7978AF-CFF8-4F93-9B5D-BA822B74F006}" type="presParOf" srcId="{F0FD398E-FC28-42B1-8551-0E70B76FFCA4}" destId="{49EF5726-9627-41EF-9987-E9550CFCA3C9}" srcOrd="0" destOrd="0" presId="urn:microsoft.com/office/officeart/2005/8/layout/hierarchy6"/>
    <dgm:cxn modelId="{DCB65EE1-60A1-4183-9898-B01C2BBC6CC8}" type="presParOf" srcId="{F0FD398E-FC28-42B1-8551-0E70B76FFCA4}" destId="{0B412D89-7091-4574-B97E-F171BE224547}" srcOrd="1" destOrd="0" presId="urn:microsoft.com/office/officeart/2005/8/layout/hierarchy6"/>
    <dgm:cxn modelId="{2477FA9F-257D-41BE-B709-9F7D37682A25}" type="presParOf" srcId="{BDBADF60-42DF-4CEF-A7D9-8AFDC44968FE}" destId="{B546B99B-B948-4001-B4D2-62307F9AB417}" srcOrd="4" destOrd="0" presId="urn:microsoft.com/office/officeart/2005/8/layout/hierarchy6"/>
    <dgm:cxn modelId="{202CC0F1-E164-4198-AA1C-E8D51E70540F}" type="presParOf" srcId="{BDBADF60-42DF-4CEF-A7D9-8AFDC44968FE}" destId="{47C9002C-AC40-4781-887F-92C11E0A5E5E}" srcOrd="5" destOrd="0" presId="urn:microsoft.com/office/officeart/2005/8/layout/hierarchy6"/>
    <dgm:cxn modelId="{37ECDF62-FBAD-4029-8691-3763C700B4EC}" type="presParOf" srcId="{47C9002C-AC40-4781-887F-92C11E0A5E5E}" destId="{48A06A42-5C9F-4CCB-959A-501BE542E12B}" srcOrd="0" destOrd="0" presId="urn:microsoft.com/office/officeart/2005/8/layout/hierarchy6"/>
    <dgm:cxn modelId="{9ADA24FD-0647-49BA-983C-E74CCB108256}" type="presParOf" srcId="{47C9002C-AC40-4781-887F-92C11E0A5E5E}" destId="{A5A3A1C2-A3E8-4753-A3EF-A96D7239C6A7}" srcOrd="1" destOrd="0" presId="urn:microsoft.com/office/officeart/2005/8/layout/hierarchy6"/>
    <dgm:cxn modelId="{6555404E-FCD8-4A82-94D0-063B2D303E3A}" type="presParOf" srcId="{129A7837-10F4-4A03-BE71-80353E81089F}" destId="{A729B47B-3D51-498D-8969-DBCF77AE7F6B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C553BEB-4B06-41D4-B337-0C7646B216CE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64666F7-ED7C-44B2-AF98-9CAB6FF0BE2B}">
      <dgm:prSet custT="1"/>
      <dgm:spPr>
        <a:solidFill>
          <a:srgbClr val="235595"/>
        </a:solidFill>
      </dgm:spPr>
      <dgm:t>
        <a:bodyPr/>
        <a:lstStyle/>
        <a:p>
          <a:r>
            <a:rPr lang="en-US" sz="1800" b="0" dirty="0"/>
            <a:t>Housing Accountability Unit</a:t>
          </a:r>
        </a:p>
      </dgm:t>
    </dgm:pt>
    <dgm:pt modelId="{0CCFA417-A371-4CFB-B037-3FF934367841}" type="parTrans" cxnId="{272DB736-93B6-4349-BF34-2DDEADD29E1E}">
      <dgm:prSet/>
      <dgm:spPr/>
      <dgm:t>
        <a:bodyPr/>
        <a:lstStyle/>
        <a:p>
          <a:endParaRPr lang="en-US"/>
        </a:p>
      </dgm:t>
    </dgm:pt>
    <dgm:pt modelId="{D983C53D-1B31-4288-83E5-C63651F0BEAD}" type="sibTrans" cxnId="{272DB736-93B6-4349-BF34-2DDEADD29E1E}">
      <dgm:prSet/>
      <dgm:spPr/>
      <dgm:t>
        <a:bodyPr/>
        <a:lstStyle/>
        <a:p>
          <a:endParaRPr lang="en-US"/>
        </a:p>
      </dgm:t>
    </dgm:pt>
    <dgm:pt modelId="{FA9BD7A6-5857-4342-9927-E7F4A425FEAE}">
      <dgm:prSet custT="1"/>
      <dgm:spPr>
        <a:solidFill>
          <a:srgbClr val="235595"/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  <dgm:t>
        <a:bodyPr spcFirstLastPara="0" vert="horz" wrap="square" lIns="45720" tIns="45720" rIns="45720" bIns="45720" numCol="1" spcCol="1270" anchor="ctr" anchorCtr="0"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>
              <a:solidFill>
                <a:prstClr val="white"/>
              </a:solidFill>
              <a:latin typeface="Arial"/>
              <a:ea typeface="+mn-ea"/>
              <a:cs typeface="+mn-cs"/>
            </a:rPr>
            <a:t>Various Laws</a:t>
          </a:r>
        </a:p>
      </dgm:t>
    </dgm:pt>
    <dgm:pt modelId="{5C0FDB38-9E8B-4973-8DA1-18CC8677BA7A}" type="parTrans" cxnId="{3CE9250F-5D34-4380-8D6E-EBC9423CC1A0}">
      <dgm:prSet/>
      <dgm:spPr/>
      <dgm:t>
        <a:bodyPr/>
        <a:lstStyle/>
        <a:p>
          <a:endParaRPr lang="en-US"/>
        </a:p>
      </dgm:t>
    </dgm:pt>
    <dgm:pt modelId="{B9C20CB4-392A-4BA4-98FC-71927FEBBAAE}" type="sibTrans" cxnId="{3CE9250F-5D34-4380-8D6E-EBC9423CC1A0}">
      <dgm:prSet/>
      <dgm:spPr/>
      <dgm:t>
        <a:bodyPr/>
        <a:lstStyle/>
        <a:p>
          <a:endParaRPr lang="en-US"/>
        </a:p>
      </dgm:t>
    </dgm:pt>
    <dgm:pt modelId="{52E6CD9B-87E8-44FB-BCCC-AE7F050A961E}">
      <dgm:prSet custT="1"/>
      <dgm:spPr>
        <a:solidFill>
          <a:srgbClr val="235595"/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  <dgm:t>
        <a:bodyPr spcFirstLastPara="0" vert="horz" wrap="square" lIns="45720" tIns="45720" rIns="45720" bIns="45720" numCol="1" spcCol="1270" anchor="ctr" anchorCtr="0"/>
        <a:lstStyle/>
        <a:p>
          <a:r>
            <a:rPr lang="en-US" sz="1600" b="0" kern="1200" dirty="0">
              <a:solidFill>
                <a:prstClr val="white"/>
              </a:solidFill>
              <a:latin typeface="Arial"/>
              <a:ea typeface="+mn-ea"/>
              <a:cs typeface="+mn-cs"/>
            </a:rPr>
            <a:t>Housing</a:t>
          </a:r>
          <a:r>
            <a:rPr lang="en-US" sz="1600" kern="1200" dirty="0"/>
            <a:t> Element Implementation</a:t>
          </a:r>
        </a:p>
      </dgm:t>
    </dgm:pt>
    <dgm:pt modelId="{C594E7B4-1224-4F52-85E9-A45626B54CA4}" type="parTrans" cxnId="{2D50B1AA-A0EE-466D-B888-2EF9116DA46B}">
      <dgm:prSet/>
      <dgm:spPr/>
      <dgm:t>
        <a:bodyPr/>
        <a:lstStyle/>
        <a:p>
          <a:endParaRPr lang="en-US"/>
        </a:p>
      </dgm:t>
    </dgm:pt>
    <dgm:pt modelId="{98E2C82E-15D6-49FB-8982-A67DEA6C815E}" type="sibTrans" cxnId="{2D50B1AA-A0EE-466D-B888-2EF9116DA46B}">
      <dgm:prSet/>
      <dgm:spPr/>
      <dgm:t>
        <a:bodyPr/>
        <a:lstStyle/>
        <a:p>
          <a:endParaRPr lang="en-US"/>
        </a:p>
      </dgm:t>
    </dgm:pt>
    <dgm:pt modelId="{1F1A880D-DDCF-414A-A758-02921F3908A5}">
      <dgm:prSet custT="1"/>
      <dgm:spPr>
        <a:solidFill>
          <a:srgbClr val="235595"/>
        </a:solidFill>
      </dgm:spPr>
      <dgm:t>
        <a:bodyPr/>
        <a:lstStyle/>
        <a:p>
          <a:r>
            <a:rPr lang="en-US" sz="1600" dirty="0"/>
            <a:t>Affordable Housing Preservation</a:t>
          </a:r>
        </a:p>
      </dgm:t>
    </dgm:pt>
    <dgm:pt modelId="{41C703EB-72B4-4324-A060-544BA531C1C2}" type="parTrans" cxnId="{B8F8894C-7FD3-4C62-AEBB-FF56BD82C23A}">
      <dgm:prSet/>
      <dgm:spPr/>
      <dgm:t>
        <a:bodyPr/>
        <a:lstStyle/>
        <a:p>
          <a:endParaRPr lang="en-US"/>
        </a:p>
      </dgm:t>
    </dgm:pt>
    <dgm:pt modelId="{08B5C595-9798-45F1-ABE4-D5C8D1D75C91}" type="sibTrans" cxnId="{B8F8894C-7FD3-4C62-AEBB-FF56BD82C23A}">
      <dgm:prSet/>
      <dgm:spPr/>
      <dgm:t>
        <a:bodyPr/>
        <a:lstStyle/>
        <a:p>
          <a:endParaRPr lang="en-US"/>
        </a:p>
      </dgm:t>
    </dgm:pt>
    <dgm:pt modelId="{EB806F0D-3A17-4CE6-8D8B-9261DD34B8BD}">
      <dgm:prSet custT="1"/>
      <dgm:spPr>
        <a:solidFill>
          <a:srgbClr val="235595"/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  <dgm:t>
        <a:bodyPr spcFirstLastPara="0" vert="horz" wrap="square" lIns="45720" tIns="45720" rIns="45720" bIns="45720" numCol="1" spcCol="1270" anchor="ctr" anchorCtr="0"/>
        <a:lstStyle/>
        <a:p>
          <a:r>
            <a:rPr lang="en-US" sz="1600" b="0" dirty="0">
              <a:solidFill>
                <a:prstClr val="white"/>
              </a:solidFill>
              <a:latin typeface="Arial"/>
              <a:ea typeface="+mn-ea"/>
              <a:cs typeface="+mn-cs"/>
            </a:rPr>
            <a:t>Surplus Land Act</a:t>
          </a:r>
          <a:endParaRPr lang="en-US" sz="1600" dirty="0"/>
        </a:p>
      </dgm:t>
    </dgm:pt>
    <dgm:pt modelId="{F9C92085-3D54-4D5C-94FE-D2F7353FCF23}" type="parTrans" cxnId="{F60BBDEB-D6B7-4856-B7CF-C9C993F8DE0B}">
      <dgm:prSet/>
      <dgm:spPr/>
      <dgm:t>
        <a:bodyPr/>
        <a:lstStyle/>
        <a:p>
          <a:endParaRPr lang="en-US"/>
        </a:p>
      </dgm:t>
    </dgm:pt>
    <dgm:pt modelId="{C3969440-9A88-414D-8DA8-B4EAAB65DF82}" type="sibTrans" cxnId="{F60BBDEB-D6B7-4856-B7CF-C9C993F8DE0B}">
      <dgm:prSet/>
      <dgm:spPr/>
      <dgm:t>
        <a:bodyPr/>
        <a:lstStyle/>
        <a:p>
          <a:endParaRPr lang="en-US"/>
        </a:p>
      </dgm:t>
    </dgm:pt>
    <dgm:pt modelId="{32B11888-E409-4ECB-8AF7-15E9CC1AC3D7}">
      <dgm:prSet custT="1"/>
      <dgm:spPr>
        <a:solidFill>
          <a:srgbClr val="235595"/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  <dgm:t>
        <a:bodyPr spcFirstLastPara="0" vert="horz" wrap="square" lIns="45720" tIns="45720" rIns="45720" bIns="45720" numCol="1" spcCol="1270" anchor="ctr" anchorCtr="0"/>
        <a:lstStyle/>
        <a:p>
          <a:pPr>
            <a:buNone/>
          </a:pPr>
          <a:r>
            <a:rPr lang="en-US" sz="1600" b="0" dirty="0">
              <a:solidFill>
                <a:prstClr val="white"/>
              </a:solidFill>
              <a:latin typeface="Arial"/>
              <a:ea typeface="+mn-ea"/>
              <a:cs typeface="+mn-cs"/>
            </a:rPr>
            <a:t>Accessory Dwelling Units</a:t>
          </a:r>
        </a:p>
      </dgm:t>
    </dgm:pt>
    <dgm:pt modelId="{292CFD19-2029-4D26-9ACA-921264D7DFE1}" type="parTrans" cxnId="{59868646-08A3-47D2-B842-73CE0ED15C6B}">
      <dgm:prSet/>
      <dgm:spPr/>
      <dgm:t>
        <a:bodyPr/>
        <a:lstStyle/>
        <a:p>
          <a:endParaRPr lang="en-US"/>
        </a:p>
      </dgm:t>
    </dgm:pt>
    <dgm:pt modelId="{EFDB00BF-B504-4364-86FF-1D5B7B80147D}" type="sibTrans" cxnId="{59868646-08A3-47D2-B842-73CE0ED15C6B}">
      <dgm:prSet/>
      <dgm:spPr/>
      <dgm:t>
        <a:bodyPr/>
        <a:lstStyle/>
        <a:p>
          <a:endParaRPr lang="en-US"/>
        </a:p>
      </dgm:t>
    </dgm:pt>
    <dgm:pt modelId="{3012AD3B-FFF6-4942-B039-B504A8CCB0EB}">
      <dgm:prSet custT="1"/>
      <dgm:spPr>
        <a:solidFill>
          <a:srgbClr val="235595"/>
        </a:solidFill>
      </dgm:spPr>
      <dgm:t>
        <a:bodyPr/>
        <a:lstStyle/>
        <a:p>
          <a:r>
            <a:rPr lang="en-US" sz="1600" b="0" dirty="0"/>
            <a:t>Proactive</a:t>
          </a:r>
        </a:p>
        <a:p>
          <a:r>
            <a:rPr lang="en-US" sz="1600" b="0" dirty="0"/>
            <a:t>Enforcement</a:t>
          </a:r>
        </a:p>
      </dgm:t>
    </dgm:pt>
    <dgm:pt modelId="{08608F6C-B18A-45AB-A5B9-EE43572A201A}" type="sibTrans" cxnId="{E51A979B-8335-4574-8737-872AB999CD86}">
      <dgm:prSet/>
      <dgm:spPr/>
      <dgm:t>
        <a:bodyPr/>
        <a:lstStyle/>
        <a:p>
          <a:endParaRPr lang="en-US"/>
        </a:p>
      </dgm:t>
    </dgm:pt>
    <dgm:pt modelId="{2ABB565C-7879-4351-9F98-2AC5656AE6A7}" type="parTrans" cxnId="{E51A979B-8335-4574-8737-872AB999CD86}">
      <dgm:prSet/>
      <dgm:spPr/>
      <dgm:t>
        <a:bodyPr/>
        <a:lstStyle/>
        <a:p>
          <a:endParaRPr lang="en-US"/>
        </a:p>
      </dgm:t>
    </dgm:pt>
    <dgm:pt modelId="{DA36172D-480C-4869-93E1-20F45DBBEE3E}">
      <dgm:prSet custT="1"/>
      <dgm:spPr>
        <a:solidFill>
          <a:srgbClr val="235595"/>
        </a:solidFill>
      </dgm:spPr>
      <dgm:t>
        <a:bodyPr/>
        <a:lstStyle/>
        <a:p>
          <a:r>
            <a:rPr lang="en-US" sz="1600" b="0" kern="1200" dirty="0"/>
            <a:t>Complaint-Based</a:t>
          </a:r>
        </a:p>
        <a:p>
          <a:r>
            <a:rPr lang="en-US" sz="1600" b="0" kern="1200" dirty="0"/>
            <a:t>Enforcement</a:t>
          </a:r>
        </a:p>
      </dgm:t>
    </dgm:pt>
    <dgm:pt modelId="{D0CEADF8-03A5-4182-85A2-28D086E84B5D}" type="sibTrans" cxnId="{1C95EC9E-2722-4CB5-9AD2-F2F37E94535A}">
      <dgm:prSet/>
      <dgm:spPr/>
      <dgm:t>
        <a:bodyPr/>
        <a:lstStyle/>
        <a:p>
          <a:endParaRPr lang="en-US"/>
        </a:p>
      </dgm:t>
    </dgm:pt>
    <dgm:pt modelId="{C794F7D3-E145-48A3-853D-FA3970151032}" type="parTrans" cxnId="{1C95EC9E-2722-4CB5-9AD2-F2F37E94535A}">
      <dgm:prSet/>
      <dgm:spPr/>
      <dgm:t>
        <a:bodyPr/>
        <a:lstStyle/>
        <a:p>
          <a:endParaRPr lang="en-US"/>
        </a:p>
      </dgm:t>
    </dgm:pt>
    <dgm:pt modelId="{129A7837-10F4-4A03-BE71-80353E81089F}" type="pres">
      <dgm:prSet presAssocID="{AC553BEB-4B06-41D4-B337-0C7646B216CE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6487839-0D7D-473B-95D9-AE37898A753C}" type="pres">
      <dgm:prSet presAssocID="{AC553BEB-4B06-41D4-B337-0C7646B216CE}" presName="hierFlow" presStyleCnt="0"/>
      <dgm:spPr/>
    </dgm:pt>
    <dgm:pt modelId="{7D0A1315-E0D4-4233-BC86-63001E9CFA7B}" type="pres">
      <dgm:prSet presAssocID="{AC553BEB-4B06-41D4-B337-0C7646B216CE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B9CB9683-4E0A-4F0B-A3B9-940DE1E57F9E}" type="pres">
      <dgm:prSet presAssocID="{A64666F7-ED7C-44B2-AF98-9CAB6FF0BE2B}" presName="Name14" presStyleCnt="0"/>
      <dgm:spPr/>
    </dgm:pt>
    <dgm:pt modelId="{09370055-9F8A-408B-9A93-3F5D0C324594}" type="pres">
      <dgm:prSet presAssocID="{A64666F7-ED7C-44B2-AF98-9CAB6FF0BE2B}" presName="level1Shape" presStyleLbl="node0" presStyleIdx="0" presStyleCnt="1" custScaleX="328451" custScaleY="114205">
        <dgm:presLayoutVars>
          <dgm:chPref val="3"/>
        </dgm:presLayoutVars>
      </dgm:prSet>
      <dgm:spPr/>
    </dgm:pt>
    <dgm:pt modelId="{0A8B3372-E8DB-412A-B591-D97D29E6AAC1}" type="pres">
      <dgm:prSet presAssocID="{A64666F7-ED7C-44B2-AF98-9CAB6FF0BE2B}" presName="hierChild2" presStyleCnt="0"/>
      <dgm:spPr/>
    </dgm:pt>
    <dgm:pt modelId="{752E8DAA-C883-4991-A139-0A313839158C}" type="pres">
      <dgm:prSet presAssocID="{C794F7D3-E145-48A3-853D-FA3970151032}" presName="Name19" presStyleLbl="parChTrans1D2" presStyleIdx="0" presStyleCnt="2"/>
      <dgm:spPr/>
    </dgm:pt>
    <dgm:pt modelId="{FC626C5B-83F0-4CDE-8570-82736278422B}" type="pres">
      <dgm:prSet presAssocID="{DA36172D-480C-4869-93E1-20F45DBBEE3E}" presName="Name21" presStyleCnt="0"/>
      <dgm:spPr/>
    </dgm:pt>
    <dgm:pt modelId="{1A88D8EA-2CFA-418E-98D3-5073022D58B1}" type="pres">
      <dgm:prSet presAssocID="{DA36172D-480C-4869-93E1-20F45DBBEE3E}" presName="level2Shape" presStyleLbl="node2" presStyleIdx="0" presStyleCnt="2" custScaleX="192398" custScaleY="129696"/>
      <dgm:spPr/>
    </dgm:pt>
    <dgm:pt modelId="{F8803E39-0F5D-4C1F-89F1-42FD963E526B}" type="pres">
      <dgm:prSet presAssocID="{DA36172D-480C-4869-93E1-20F45DBBEE3E}" presName="hierChild3" presStyleCnt="0"/>
      <dgm:spPr/>
    </dgm:pt>
    <dgm:pt modelId="{C97D5087-DC1C-47DF-9A10-7E1BE8DFE9EF}" type="pres">
      <dgm:prSet presAssocID="{5C0FDB38-9E8B-4973-8DA1-18CC8677BA7A}" presName="Name19" presStyleLbl="parChTrans1D3" presStyleIdx="0" presStyleCnt="5"/>
      <dgm:spPr/>
    </dgm:pt>
    <dgm:pt modelId="{A86D2AD3-912C-4B4E-872E-BBB764E31010}" type="pres">
      <dgm:prSet presAssocID="{FA9BD7A6-5857-4342-9927-E7F4A425FEAE}" presName="Name21" presStyleCnt="0"/>
      <dgm:spPr/>
    </dgm:pt>
    <dgm:pt modelId="{61256994-3AEF-4B77-AF0E-28BA4B02CB22}" type="pres">
      <dgm:prSet presAssocID="{FA9BD7A6-5857-4342-9927-E7F4A425FEAE}" presName="level2Shape" presStyleLbl="node3" presStyleIdx="0" presStyleCnt="5" custScaleX="163923"/>
      <dgm:spPr>
        <a:xfrm>
          <a:off x="6963453" y="3443705"/>
          <a:ext cx="1071209" cy="714139"/>
        </a:xfrm>
        <a:prstGeom prst="roundRect">
          <a:avLst>
            <a:gd name="adj" fmla="val 10000"/>
          </a:avLst>
        </a:prstGeom>
      </dgm:spPr>
    </dgm:pt>
    <dgm:pt modelId="{48B6578A-79F0-42D3-8CE5-F468A9B4A016}" type="pres">
      <dgm:prSet presAssocID="{FA9BD7A6-5857-4342-9927-E7F4A425FEAE}" presName="hierChild3" presStyleCnt="0"/>
      <dgm:spPr/>
    </dgm:pt>
    <dgm:pt modelId="{10287B65-E1B0-47D9-9FD0-5C2ABBF9A59A}" type="pres">
      <dgm:prSet presAssocID="{292CFD19-2029-4D26-9ACA-921264D7DFE1}" presName="Name19" presStyleLbl="parChTrans1D3" presStyleIdx="1" presStyleCnt="5"/>
      <dgm:spPr/>
    </dgm:pt>
    <dgm:pt modelId="{95A92C74-F3E1-4A59-B377-777751A63C7F}" type="pres">
      <dgm:prSet presAssocID="{32B11888-E409-4ECB-8AF7-15E9CC1AC3D7}" presName="Name21" presStyleCnt="0"/>
      <dgm:spPr/>
    </dgm:pt>
    <dgm:pt modelId="{D39EEB18-6025-4A9A-B8D4-BC3DECE103F5}" type="pres">
      <dgm:prSet presAssocID="{32B11888-E409-4ECB-8AF7-15E9CC1AC3D7}" presName="level2Shape" presStyleLbl="node3" presStyleIdx="1" presStyleCnt="5" custScaleX="159691"/>
      <dgm:spPr>
        <a:prstGeom prst="roundRect">
          <a:avLst>
            <a:gd name="adj" fmla="val 10000"/>
          </a:avLst>
        </a:prstGeom>
      </dgm:spPr>
    </dgm:pt>
    <dgm:pt modelId="{DC35B7F8-1A88-4B16-9F0C-BC284D689D3D}" type="pres">
      <dgm:prSet presAssocID="{32B11888-E409-4ECB-8AF7-15E9CC1AC3D7}" presName="hierChild3" presStyleCnt="0"/>
      <dgm:spPr/>
    </dgm:pt>
    <dgm:pt modelId="{A6F58ED0-A16D-4676-8466-69499FA30FDA}" type="pres">
      <dgm:prSet presAssocID="{2ABB565C-7879-4351-9F98-2AC5656AE6A7}" presName="Name19" presStyleLbl="parChTrans1D2" presStyleIdx="1" presStyleCnt="2"/>
      <dgm:spPr/>
    </dgm:pt>
    <dgm:pt modelId="{F0FD398E-FC28-42B1-8551-0E70B76FFCA4}" type="pres">
      <dgm:prSet presAssocID="{3012AD3B-FFF6-4942-B039-B504A8CCB0EB}" presName="Name21" presStyleCnt="0"/>
      <dgm:spPr/>
    </dgm:pt>
    <dgm:pt modelId="{49EF5726-9627-41EF-9987-E9550CFCA3C9}" type="pres">
      <dgm:prSet presAssocID="{3012AD3B-FFF6-4942-B039-B504A8CCB0EB}" presName="level2Shape" presStyleLbl="node2" presStyleIdx="1" presStyleCnt="2" custScaleX="177020" custScaleY="129569"/>
      <dgm:spPr/>
    </dgm:pt>
    <dgm:pt modelId="{0B412D89-7091-4574-B97E-F171BE224547}" type="pres">
      <dgm:prSet presAssocID="{3012AD3B-FFF6-4942-B039-B504A8CCB0EB}" presName="hierChild3" presStyleCnt="0"/>
      <dgm:spPr/>
    </dgm:pt>
    <dgm:pt modelId="{AE62F190-E7CD-4490-B366-06DC7E7549D6}" type="pres">
      <dgm:prSet presAssocID="{C594E7B4-1224-4F52-85E9-A45626B54CA4}" presName="Name19" presStyleLbl="parChTrans1D3" presStyleIdx="2" presStyleCnt="5"/>
      <dgm:spPr/>
    </dgm:pt>
    <dgm:pt modelId="{16115F86-219D-4B21-AA9F-9EC2C3596A53}" type="pres">
      <dgm:prSet presAssocID="{52E6CD9B-87E8-44FB-BCCC-AE7F050A961E}" presName="Name21" presStyleCnt="0"/>
      <dgm:spPr/>
    </dgm:pt>
    <dgm:pt modelId="{EC08CE76-B2A7-496D-92A2-8E773F232F33}" type="pres">
      <dgm:prSet presAssocID="{52E6CD9B-87E8-44FB-BCCC-AE7F050A961E}" presName="level2Shape" presStyleLbl="node3" presStyleIdx="2" presStyleCnt="5" custScaleX="190809"/>
      <dgm:spPr>
        <a:xfrm>
          <a:off x="8356024" y="3443705"/>
          <a:ext cx="1071209" cy="714139"/>
        </a:xfrm>
        <a:prstGeom prst="roundRect">
          <a:avLst>
            <a:gd name="adj" fmla="val 10000"/>
          </a:avLst>
        </a:prstGeom>
      </dgm:spPr>
    </dgm:pt>
    <dgm:pt modelId="{FA664F85-B4CB-48CF-A2B1-AD17063E053C}" type="pres">
      <dgm:prSet presAssocID="{52E6CD9B-87E8-44FB-BCCC-AE7F050A961E}" presName="hierChild3" presStyleCnt="0"/>
      <dgm:spPr/>
    </dgm:pt>
    <dgm:pt modelId="{CA96DCC5-446D-454A-82B9-91DC04191997}" type="pres">
      <dgm:prSet presAssocID="{F9C92085-3D54-4D5C-94FE-D2F7353FCF23}" presName="Name19" presStyleLbl="parChTrans1D3" presStyleIdx="3" presStyleCnt="5"/>
      <dgm:spPr/>
    </dgm:pt>
    <dgm:pt modelId="{6B9CEA99-4C4D-4141-986A-F1AF7692BA0D}" type="pres">
      <dgm:prSet presAssocID="{EB806F0D-3A17-4CE6-8D8B-9261DD34B8BD}" presName="Name21" presStyleCnt="0"/>
      <dgm:spPr/>
    </dgm:pt>
    <dgm:pt modelId="{E7B5E0CC-34C5-4D57-942D-7AF35EF1929F}" type="pres">
      <dgm:prSet presAssocID="{EB806F0D-3A17-4CE6-8D8B-9261DD34B8BD}" presName="level2Shape" presStyleLbl="node3" presStyleIdx="3" presStyleCnt="5" custScaleX="203230"/>
      <dgm:spPr>
        <a:prstGeom prst="roundRect">
          <a:avLst>
            <a:gd name="adj" fmla="val 10000"/>
          </a:avLst>
        </a:prstGeom>
      </dgm:spPr>
    </dgm:pt>
    <dgm:pt modelId="{4C04A241-04A3-46A6-BF53-44372DEE013B}" type="pres">
      <dgm:prSet presAssocID="{EB806F0D-3A17-4CE6-8D8B-9261DD34B8BD}" presName="hierChild3" presStyleCnt="0"/>
      <dgm:spPr/>
    </dgm:pt>
    <dgm:pt modelId="{C617AE97-DD7E-4F64-B328-CC2AF712E03E}" type="pres">
      <dgm:prSet presAssocID="{41C703EB-72B4-4324-A060-544BA531C1C2}" presName="Name19" presStyleLbl="parChTrans1D3" presStyleIdx="4" presStyleCnt="5"/>
      <dgm:spPr/>
    </dgm:pt>
    <dgm:pt modelId="{B0A100CF-FCAE-47C0-9E35-EBF774D06EEB}" type="pres">
      <dgm:prSet presAssocID="{1F1A880D-DDCF-414A-A758-02921F3908A5}" presName="Name21" presStyleCnt="0"/>
      <dgm:spPr/>
    </dgm:pt>
    <dgm:pt modelId="{73E9C7FF-6266-4C38-8276-157869490738}" type="pres">
      <dgm:prSet presAssocID="{1F1A880D-DDCF-414A-A758-02921F3908A5}" presName="level2Shape" presStyleLbl="node3" presStyleIdx="4" presStyleCnt="5" custScaleX="189183" custScaleY="104430"/>
      <dgm:spPr/>
    </dgm:pt>
    <dgm:pt modelId="{87C7FFDF-FA1D-4216-A487-15216691CBF1}" type="pres">
      <dgm:prSet presAssocID="{1F1A880D-DDCF-414A-A758-02921F3908A5}" presName="hierChild3" presStyleCnt="0"/>
      <dgm:spPr/>
    </dgm:pt>
    <dgm:pt modelId="{A729B47B-3D51-498D-8969-DBCF77AE7F6B}" type="pres">
      <dgm:prSet presAssocID="{AC553BEB-4B06-41D4-B337-0C7646B216CE}" presName="bgShapesFlow" presStyleCnt="0"/>
      <dgm:spPr/>
    </dgm:pt>
  </dgm:ptLst>
  <dgm:cxnLst>
    <dgm:cxn modelId="{3CE9250F-5D34-4380-8D6E-EBC9423CC1A0}" srcId="{DA36172D-480C-4869-93E1-20F45DBBEE3E}" destId="{FA9BD7A6-5857-4342-9927-E7F4A425FEAE}" srcOrd="0" destOrd="0" parTransId="{5C0FDB38-9E8B-4973-8DA1-18CC8677BA7A}" sibTransId="{B9C20CB4-392A-4BA4-98FC-71927FEBBAAE}"/>
    <dgm:cxn modelId="{5BFF0C24-1E95-4690-9C74-95602F8C0D98}" type="presOf" srcId="{292CFD19-2029-4D26-9ACA-921264D7DFE1}" destId="{10287B65-E1B0-47D9-9FD0-5C2ABBF9A59A}" srcOrd="0" destOrd="0" presId="urn:microsoft.com/office/officeart/2005/8/layout/hierarchy6"/>
    <dgm:cxn modelId="{5B9D752E-4E26-46C1-864D-AC556E79DBDA}" type="presOf" srcId="{C794F7D3-E145-48A3-853D-FA3970151032}" destId="{752E8DAA-C883-4991-A139-0A313839158C}" srcOrd="0" destOrd="0" presId="urn:microsoft.com/office/officeart/2005/8/layout/hierarchy6"/>
    <dgm:cxn modelId="{272DB736-93B6-4349-BF34-2DDEADD29E1E}" srcId="{AC553BEB-4B06-41D4-B337-0C7646B216CE}" destId="{A64666F7-ED7C-44B2-AF98-9CAB6FF0BE2B}" srcOrd="0" destOrd="0" parTransId="{0CCFA417-A371-4CFB-B037-3FF934367841}" sibTransId="{D983C53D-1B31-4288-83E5-C63651F0BEAD}"/>
    <dgm:cxn modelId="{59868646-08A3-47D2-B842-73CE0ED15C6B}" srcId="{DA36172D-480C-4869-93E1-20F45DBBEE3E}" destId="{32B11888-E409-4ECB-8AF7-15E9CC1AC3D7}" srcOrd="1" destOrd="0" parTransId="{292CFD19-2029-4D26-9ACA-921264D7DFE1}" sibTransId="{EFDB00BF-B504-4364-86FF-1D5B7B80147D}"/>
    <dgm:cxn modelId="{6ABACE68-4F6B-4407-BB2F-FD1EDE2D27CA}" type="presOf" srcId="{F9C92085-3D54-4D5C-94FE-D2F7353FCF23}" destId="{CA96DCC5-446D-454A-82B9-91DC04191997}" srcOrd="0" destOrd="0" presId="urn:microsoft.com/office/officeart/2005/8/layout/hierarchy6"/>
    <dgm:cxn modelId="{5024C14A-ECAB-48AD-87E7-72374036C001}" type="presOf" srcId="{3012AD3B-FFF6-4942-B039-B504A8CCB0EB}" destId="{49EF5726-9627-41EF-9987-E9550CFCA3C9}" srcOrd="0" destOrd="0" presId="urn:microsoft.com/office/officeart/2005/8/layout/hierarchy6"/>
    <dgm:cxn modelId="{B8F8894C-7FD3-4C62-AEBB-FF56BD82C23A}" srcId="{3012AD3B-FFF6-4942-B039-B504A8CCB0EB}" destId="{1F1A880D-DDCF-414A-A758-02921F3908A5}" srcOrd="2" destOrd="0" parTransId="{41C703EB-72B4-4324-A060-544BA531C1C2}" sibTransId="{08B5C595-9798-45F1-ABE4-D5C8D1D75C91}"/>
    <dgm:cxn modelId="{F23EA051-E13D-43EC-8F8F-0CB4F0D15C7C}" type="presOf" srcId="{32B11888-E409-4ECB-8AF7-15E9CC1AC3D7}" destId="{D39EEB18-6025-4A9A-B8D4-BC3DECE103F5}" srcOrd="0" destOrd="0" presId="urn:microsoft.com/office/officeart/2005/8/layout/hierarchy6"/>
    <dgm:cxn modelId="{50711F7D-B27D-4F53-9F47-2DC1A2EEF4A3}" type="presOf" srcId="{5C0FDB38-9E8B-4973-8DA1-18CC8677BA7A}" destId="{C97D5087-DC1C-47DF-9A10-7E1BE8DFE9EF}" srcOrd="0" destOrd="0" presId="urn:microsoft.com/office/officeart/2005/8/layout/hierarchy6"/>
    <dgm:cxn modelId="{414BD480-3631-417F-9010-ECB7939DB52B}" type="presOf" srcId="{EB806F0D-3A17-4CE6-8D8B-9261DD34B8BD}" destId="{E7B5E0CC-34C5-4D57-942D-7AF35EF1929F}" srcOrd="0" destOrd="0" presId="urn:microsoft.com/office/officeart/2005/8/layout/hierarchy6"/>
    <dgm:cxn modelId="{EC6F328F-2A3C-462A-963D-7B11D2402015}" type="presOf" srcId="{A64666F7-ED7C-44B2-AF98-9CAB6FF0BE2B}" destId="{09370055-9F8A-408B-9A93-3F5D0C324594}" srcOrd="0" destOrd="0" presId="urn:microsoft.com/office/officeart/2005/8/layout/hierarchy6"/>
    <dgm:cxn modelId="{E51A979B-8335-4574-8737-872AB999CD86}" srcId="{A64666F7-ED7C-44B2-AF98-9CAB6FF0BE2B}" destId="{3012AD3B-FFF6-4942-B039-B504A8CCB0EB}" srcOrd="1" destOrd="0" parTransId="{2ABB565C-7879-4351-9F98-2AC5656AE6A7}" sibTransId="{08608F6C-B18A-45AB-A5B9-EE43572A201A}"/>
    <dgm:cxn modelId="{1C95EC9E-2722-4CB5-9AD2-F2F37E94535A}" srcId="{A64666F7-ED7C-44B2-AF98-9CAB6FF0BE2B}" destId="{DA36172D-480C-4869-93E1-20F45DBBEE3E}" srcOrd="0" destOrd="0" parTransId="{C794F7D3-E145-48A3-853D-FA3970151032}" sibTransId="{D0CEADF8-03A5-4182-85A2-28D086E84B5D}"/>
    <dgm:cxn modelId="{0A3F9BA4-BEB5-4224-AE68-B6CD93D1DB37}" type="presOf" srcId="{AC553BEB-4B06-41D4-B337-0C7646B216CE}" destId="{129A7837-10F4-4A03-BE71-80353E81089F}" srcOrd="0" destOrd="0" presId="urn:microsoft.com/office/officeart/2005/8/layout/hierarchy6"/>
    <dgm:cxn modelId="{2D50B1AA-A0EE-466D-B888-2EF9116DA46B}" srcId="{3012AD3B-FFF6-4942-B039-B504A8CCB0EB}" destId="{52E6CD9B-87E8-44FB-BCCC-AE7F050A961E}" srcOrd="0" destOrd="0" parTransId="{C594E7B4-1224-4F52-85E9-A45626B54CA4}" sibTransId="{98E2C82E-15D6-49FB-8982-A67DEA6C815E}"/>
    <dgm:cxn modelId="{C6F5DDB9-F1F6-4064-BE21-BD8C14B0CE21}" type="presOf" srcId="{2ABB565C-7879-4351-9F98-2AC5656AE6A7}" destId="{A6F58ED0-A16D-4676-8466-69499FA30FDA}" srcOrd="0" destOrd="0" presId="urn:microsoft.com/office/officeart/2005/8/layout/hierarchy6"/>
    <dgm:cxn modelId="{26EDD8D4-14E2-45C5-98EF-C2EB9C2FA748}" type="presOf" srcId="{C594E7B4-1224-4F52-85E9-A45626B54CA4}" destId="{AE62F190-E7CD-4490-B366-06DC7E7549D6}" srcOrd="0" destOrd="0" presId="urn:microsoft.com/office/officeart/2005/8/layout/hierarchy6"/>
    <dgm:cxn modelId="{1D33D2D9-1E49-4297-B8A6-EE6E3FE5CE3E}" type="presOf" srcId="{52E6CD9B-87E8-44FB-BCCC-AE7F050A961E}" destId="{EC08CE76-B2A7-496D-92A2-8E773F232F33}" srcOrd="0" destOrd="0" presId="urn:microsoft.com/office/officeart/2005/8/layout/hierarchy6"/>
    <dgm:cxn modelId="{DFFFF8D9-B309-45E2-9433-7EBE52924C35}" type="presOf" srcId="{41C703EB-72B4-4324-A060-544BA531C1C2}" destId="{C617AE97-DD7E-4F64-B328-CC2AF712E03E}" srcOrd="0" destOrd="0" presId="urn:microsoft.com/office/officeart/2005/8/layout/hierarchy6"/>
    <dgm:cxn modelId="{F32A9BE4-C8AB-4745-9546-214479F7DD7B}" type="presOf" srcId="{FA9BD7A6-5857-4342-9927-E7F4A425FEAE}" destId="{61256994-3AEF-4B77-AF0E-28BA4B02CB22}" srcOrd="0" destOrd="0" presId="urn:microsoft.com/office/officeart/2005/8/layout/hierarchy6"/>
    <dgm:cxn modelId="{92CB2BE8-E025-481C-975D-DF9806620D3D}" type="presOf" srcId="{DA36172D-480C-4869-93E1-20F45DBBEE3E}" destId="{1A88D8EA-2CFA-418E-98D3-5073022D58B1}" srcOrd="0" destOrd="0" presId="urn:microsoft.com/office/officeart/2005/8/layout/hierarchy6"/>
    <dgm:cxn modelId="{85558DEB-743B-4DD1-A517-03AA7B2A3049}" type="presOf" srcId="{1F1A880D-DDCF-414A-A758-02921F3908A5}" destId="{73E9C7FF-6266-4C38-8276-157869490738}" srcOrd="0" destOrd="0" presId="urn:microsoft.com/office/officeart/2005/8/layout/hierarchy6"/>
    <dgm:cxn modelId="{F60BBDEB-D6B7-4856-B7CF-C9C993F8DE0B}" srcId="{3012AD3B-FFF6-4942-B039-B504A8CCB0EB}" destId="{EB806F0D-3A17-4CE6-8D8B-9261DD34B8BD}" srcOrd="1" destOrd="0" parTransId="{F9C92085-3D54-4D5C-94FE-D2F7353FCF23}" sibTransId="{C3969440-9A88-414D-8DA8-B4EAAB65DF82}"/>
    <dgm:cxn modelId="{40F3C033-76DF-4507-AD83-57A0317DD485}" type="presParOf" srcId="{129A7837-10F4-4A03-BE71-80353E81089F}" destId="{B6487839-0D7D-473B-95D9-AE37898A753C}" srcOrd="0" destOrd="0" presId="urn:microsoft.com/office/officeart/2005/8/layout/hierarchy6"/>
    <dgm:cxn modelId="{AB6445C9-AEA6-4301-91D7-1E4A97AE57C7}" type="presParOf" srcId="{B6487839-0D7D-473B-95D9-AE37898A753C}" destId="{7D0A1315-E0D4-4233-BC86-63001E9CFA7B}" srcOrd="0" destOrd="0" presId="urn:microsoft.com/office/officeart/2005/8/layout/hierarchy6"/>
    <dgm:cxn modelId="{6A3BEE27-44B2-4A5F-8C08-A98138B37D7E}" type="presParOf" srcId="{7D0A1315-E0D4-4233-BC86-63001E9CFA7B}" destId="{B9CB9683-4E0A-4F0B-A3B9-940DE1E57F9E}" srcOrd="0" destOrd="0" presId="urn:microsoft.com/office/officeart/2005/8/layout/hierarchy6"/>
    <dgm:cxn modelId="{E00B32F2-56E9-4B92-B6A6-E7BDDD93C2C5}" type="presParOf" srcId="{B9CB9683-4E0A-4F0B-A3B9-940DE1E57F9E}" destId="{09370055-9F8A-408B-9A93-3F5D0C324594}" srcOrd="0" destOrd="0" presId="urn:microsoft.com/office/officeart/2005/8/layout/hierarchy6"/>
    <dgm:cxn modelId="{4E53F6C9-A326-4C5B-81B3-D5705B3A98B6}" type="presParOf" srcId="{B9CB9683-4E0A-4F0B-A3B9-940DE1E57F9E}" destId="{0A8B3372-E8DB-412A-B591-D97D29E6AAC1}" srcOrd="1" destOrd="0" presId="urn:microsoft.com/office/officeart/2005/8/layout/hierarchy6"/>
    <dgm:cxn modelId="{700C2838-6A5F-4ADE-B137-CC271CC589BE}" type="presParOf" srcId="{0A8B3372-E8DB-412A-B591-D97D29E6AAC1}" destId="{752E8DAA-C883-4991-A139-0A313839158C}" srcOrd="0" destOrd="0" presId="urn:microsoft.com/office/officeart/2005/8/layout/hierarchy6"/>
    <dgm:cxn modelId="{EC0CB735-B40B-42FD-A776-DD88FF0FF22B}" type="presParOf" srcId="{0A8B3372-E8DB-412A-B591-D97D29E6AAC1}" destId="{FC626C5B-83F0-4CDE-8570-82736278422B}" srcOrd="1" destOrd="0" presId="urn:microsoft.com/office/officeart/2005/8/layout/hierarchy6"/>
    <dgm:cxn modelId="{B6DD089B-0736-4B92-AD72-928D28F9AAA4}" type="presParOf" srcId="{FC626C5B-83F0-4CDE-8570-82736278422B}" destId="{1A88D8EA-2CFA-418E-98D3-5073022D58B1}" srcOrd="0" destOrd="0" presId="urn:microsoft.com/office/officeart/2005/8/layout/hierarchy6"/>
    <dgm:cxn modelId="{11BCA4EF-9E83-49BD-BF58-561BCEFBB798}" type="presParOf" srcId="{FC626C5B-83F0-4CDE-8570-82736278422B}" destId="{F8803E39-0F5D-4C1F-89F1-42FD963E526B}" srcOrd="1" destOrd="0" presId="urn:microsoft.com/office/officeart/2005/8/layout/hierarchy6"/>
    <dgm:cxn modelId="{6B1C74F6-B6C5-4979-97E0-9525F0D421D0}" type="presParOf" srcId="{F8803E39-0F5D-4C1F-89F1-42FD963E526B}" destId="{C97D5087-DC1C-47DF-9A10-7E1BE8DFE9EF}" srcOrd="0" destOrd="0" presId="urn:microsoft.com/office/officeart/2005/8/layout/hierarchy6"/>
    <dgm:cxn modelId="{8E8A15A3-A94D-453D-A07A-8AFF4FACD8FC}" type="presParOf" srcId="{F8803E39-0F5D-4C1F-89F1-42FD963E526B}" destId="{A86D2AD3-912C-4B4E-872E-BBB764E31010}" srcOrd="1" destOrd="0" presId="urn:microsoft.com/office/officeart/2005/8/layout/hierarchy6"/>
    <dgm:cxn modelId="{265CEADE-1622-4DC1-B91D-A8D97A1DE5F1}" type="presParOf" srcId="{A86D2AD3-912C-4B4E-872E-BBB764E31010}" destId="{61256994-3AEF-4B77-AF0E-28BA4B02CB22}" srcOrd="0" destOrd="0" presId="urn:microsoft.com/office/officeart/2005/8/layout/hierarchy6"/>
    <dgm:cxn modelId="{4259D9DB-91DF-491C-9EB7-4AAED6AE7A70}" type="presParOf" srcId="{A86D2AD3-912C-4B4E-872E-BBB764E31010}" destId="{48B6578A-79F0-42D3-8CE5-F468A9B4A016}" srcOrd="1" destOrd="0" presId="urn:microsoft.com/office/officeart/2005/8/layout/hierarchy6"/>
    <dgm:cxn modelId="{77059F53-6094-4295-8C82-3683E4C756FB}" type="presParOf" srcId="{F8803E39-0F5D-4C1F-89F1-42FD963E526B}" destId="{10287B65-E1B0-47D9-9FD0-5C2ABBF9A59A}" srcOrd="2" destOrd="0" presId="urn:microsoft.com/office/officeart/2005/8/layout/hierarchy6"/>
    <dgm:cxn modelId="{D61541EC-7130-4385-BF0E-5E56BCED7DC1}" type="presParOf" srcId="{F8803E39-0F5D-4C1F-89F1-42FD963E526B}" destId="{95A92C74-F3E1-4A59-B377-777751A63C7F}" srcOrd="3" destOrd="0" presId="urn:microsoft.com/office/officeart/2005/8/layout/hierarchy6"/>
    <dgm:cxn modelId="{02E99F59-DB9A-4AFB-9F17-8BBF93374C04}" type="presParOf" srcId="{95A92C74-F3E1-4A59-B377-777751A63C7F}" destId="{D39EEB18-6025-4A9A-B8D4-BC3DECE103F5}" srcOrd="0" destOrd="0" presId="urn:microsoft.com/office/officeart/2005/8/layout/hierarchy6"/>
    <dgm:cxn modelId="{B3202ADA-B7D5-402D-90DF-CC723060BA7B}" type="presParOf" srcId="{95A92C74-F3E1-4A59-B377-777751A63C7F}" destId="{DC35B7F8-1A88-4B16-9F0C-BC284D689D3D}" srcOrd="1" destOrd="0" presId="urn:microsoft.com/office/officeart/2005/8/layout/hierarchy6"/>
    <dgm:cxn modelId="{E6D6AF50-8171-4088-8E00-B3975CA72803}" type="presParOf" srcId="{0A8B3372-E8DB-412A-B591-D97D29E6AAC1}" destId="{A6F58ED0-A16D-4676-8466-69499FA30FDA}" srcOrd="2" destOrd="0" presId="urn:microsoft.com/office/officeart/2005/8/layout/hierarchy6"/>
    <dgm:cxn modelId="{B15742EC-7E49-4314-AE2C-BE12275C8CB1}" type="presParOf" srcId="{0A8B3372-E8DB-412A-B591-D97D29E6AAC1}" destId="{F0FD398E-FC28-42B1-8551-0E70B76FFCA4}" srcOrd="3" destOrd="0" presId="urn:microsoft.com/office/officeart/2005/8/layout/hierarchy6"/>
    <dgm:cxn modelId="{656F269A-0A1B-443C-AEA5-B820B010EA3A}" type="presParOf" srcId="{F0FD398E-FC28-42B1-8551-0E70B76FFCA4}" destId="{49EF5726-9627-41EF-9987-E9550CFCA3C9}" srcOrd="0" destOrd="0" presId="urn:microsoft.com/office/officeart/2005/8/layout/hierarchy6"/>
    <dgm:cxn modelId="{F6A27159-C9AF-4D02-8E1E-925D1C0373FE}" type="presParOf" srcId="{F0FD398E-FC28-42B1-8551-0E70B76FFCA4}" destId="{0B412D89-7091-4574-B97E-F171BE224547}" srcOrd="1" destOrd="0" presId="urn:microsoft.com/office/officeart/2005/8/layout/hierarchy6"/>
    <dgm:cxn modelId="{31E900BB-2CBB-4332-870F-79130DC7E6CF}" type="presParOf" srcId="{0B412D89-7091-4574-B97E-F171BE224547}" destId="{AE62F190-E7CD-4490-B366-06DC7E7549D6}" srcOrd="0" destOrd="0" presId="urn:microsoft.com/office/officeart/2005/8/layout/hierarchy6"/>
    <dgm:cxn modelId="{C8AE4C65-FBDC-4AD0-B4B1-107205055B12}" type="presParOf" srcId="{0B412D89-7091-4574-B97E-F171BE224547}" destId="{16115F86-219D-4B21-AA9F-9EC2C3596A53}" srcOrd="1" destOrd="0" presId="urn:microsoft.com/office/officeart/2005/8/layout/hierarchy6"/>
    <dgm:cxn modelId="{27D521A9-B9A1-4C2C-A387-AD147A03738D}" type="presParOf" srcId="{16115F86-219D-4B21-AA9F-9EC2C3596A53}" destId="{EC08CE76-B2A7-496D-92A2-8E773F232F33}" srcOrd="0" destOrd="0" presId="urn:microsoft.com/office/officeart/2005/8/layout/hierarchy6"/>
    <dgm:cxn modelId="{03D08DD2-9994-4EAA-BA52-DEA47D5E2918}" type="presParOf" srcId="{16115F86-219D-4B21-AA9F-9EC2C3596A53}" destId="{FA664F85-B4CB-48CF-A2B1-AD17063E053C}" srcOrd="1" destOrd="0" presId="urn:microsoft.com/office/officeart/2005/8/layout/hierarchy6"/>
    <dgm:cxn modelId="{85B91A42-FEE9-4678-A08E-CCDA9048FB4A}" type="presParOf" srcId="{0B412D89-7091-4574-B97E-F171BE224547}" destId="{CA96DCC5-446D-454A-82B9-91DC04191997}" srcOrd="2" destOrd="0" presId="urn:microsoft.com/office/officeart/2005/8/layout/hierarchy6"/>
    <dgm:cxn modelId="{6CF8AF02-1F82-4C95-8855-1264A8331C93}" type="presParOf" srcId="{0B412D89-7091-4574-B97E-F171BE224547}" destId="{6B9CEA99-4C4D-4141-986A-F1AF7692BA0D}" srcOrd="3" destOrd="0" presId="urn:microsoft.com/office/officeart/2005/8/layout/hierarchy6"/>
    <dgm:cxn modelId="{34017F77-C494-4B30-BEB3-39176356387D}" type="presParOf" srcId="{6B9CEA99-4C4D-4141-986A-F1AF7692BA0D}" destId="{E7B5E0CC-34C5-4D57-942D-7AF35EF1929F}" srcOrd="0" destOrd="0" presId="urn:microsoft.com/office/officeart/2005/8/layout/hierarchy6"/>
    <dgm:cxn modelId="{1FD749EF-13BA-47AE-9CA7-BEE3EA60B086}" type="presParOf" srcId="{6B9CEA99-4C4D-4141-986A-F1AF7692BA0D}" destId="{4C04A241-04A3-46A6-BF53-44372DEE013B}" srcOrd="1" destOrd="0" presId="urn:microsoft.com/office/officeart/2005/8/layout/hierarchy6"/>
    <dgm:cxn modelId="{8CC4DD3F-61B6-4D9D-99D6-4750E2052D5B}" type="presParOf" srcId="{0B412D89-7091-4574-B97E-F171BE224547}" destId="{C617AE97-DD7E-4F64-B328-CC2AF712E03E}" srcOrd="4" destOrd="0" presId="urn:microsoft.com/office/officeart/2005/8/layout/hierarchy6"/>
    <dgm:cxn modelId="{98ED92F7-2EC7-4E5A-A7FB-35074FBFFCFF}" type="presParOf" srcId="{0B412D89-7091-4574-B97E-F171BE224547}" destId="{B0A100CF-FCAE-47C0-9E35-EBF774D06EEB}" srcOrd="5" destOrd="0" presId="urn:microsoft.com/office/officeart/2005/8/layout/hierarchy6"/>
    <dgm:cxn modelId="{A5588B7D-6322-4210-9CBD-2FF713614543}" type="presParOf" srcId="{B0A100CF-FCAE-47C0-9E35-EBF774D06EEB}" destId="{73E9C7FF-6266-4C38-8276-157869490738}" srcOrd="0" destOrd="0" presId="urn:microsoft.com/office/officeart/2005/8/layout/hierarchy6"/>
    <dgm:cxn modelId="{64A0656F-8DFB-4AE5-BF2A-4EEF2D4C2B7B}" type="presParOf" srcId="{B0A100CF-FCAE-47C0-9E35-EBF774D06EEB}" destId="{87C7FFDF-FA1D-4216-A487-15216691CBF1}" srcOrd="1" destOrd="0" presId="urn:microsoft.com/office/officeart/2005/8/layout/hierarchy6"/>
    <dgm:cxn modelId="{1EEDB5FC-F6D1-4CC1-8106-8EFB44668FC2}" type="presParOf" srcId="{129A7837-10F4-4A03-BE71-80353E81089F}" destId="{A729B47B-3D51-498D-8969-DBCF77AE7F6B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CF99B6-03A1-437F-B123-68EBE01350FE}">
      <dsp:nvSpPr>
        <dsp:cNvPr id="0" name=""/>
        <dsp:cNvSpPr/>
      </dsp:nvSpPr>
      <dsp:spPr>
        <a:xfrm>
          <a:off x="4919842" y="745121"/>
          <a:ext cx="1742717" cy="818926"/>
        </a:xfrm>
        <a:prstGeom prst="roundRect">
          <a:avLst>
            <a:gd name="adj" fmla="val 10000"/>
          </a:avLst>
        </a:prstGeom>
        <a:solidFill>
          <a:srgbClr val="DA850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Land Use and Local Government Relations</a:t>
          </a:r>
        </a:p>
      </dsp:txBody>
      <dsp:txXfrm>
        <a:off x="4943828" y="769107"/>
        <a:ext cx="1694745" cy="770954"/>
      </dsp:txXfrm>
    </dsp:sp>
    <dsp:sp modelId="{1AC5501D-D367-4007-910E-84EE12A976E8}">
      <dsp:nvSpPr>
        <dsp:cNvPr id="0" name=""/>
        <dsp:cNvSpPr/>
      </dsp:nvSpPr>
      <dsp:spPr>
        <a:xfrm>
          <a:off x="3014839" y="1564048"/>
          <a:ext cx="2776361" cy="327570"/>
        </a:xfrm>
        <a:custGeom>
          <a:avLst/>
          <a:gdLst/>
          <a:ahLst/>
          <a:cxnLst/>
          <a:rect l="0" t="0" r="0" b="0"/>
          <a:pathLst>
            <a:path>
              <a:moveTo>
                <a:pt x="2776361" y="0"/>
              </a:moveTo>
              <a:lnTo>
                <a:pt x="2776361" y="163785"/>
              </a:lnTo>
              <a:lnTo>
                <a:pt x="0" y="163785"/>
              </a:lnTo>
              <a:lnTo>
                <a:pt x="0" y="3275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1B62D5-3BB7-4712-AEBD-F2ACEE91A142}">
      <dsp:nvSpPr>
        <dsp:cNvPr id="0" name=""/>
        <dsp:cNvSpPr/>
      </dsp:nvSpPr>
      <dsp:spPr>
        <a:xfrm>
          <a:off x="2209801" y="1891619"/>
          <a:ext cx="1610075" cy="818926"/>
        </a:xfrm>
        <a:prstGeom prst="roundRect">
          <a:avLst>
            <a:gd name="adj" fmla="val 10000"/>
          </a:avLst>
        </a:prstGeom>
        <a:solidFill>
          <a:srgbClr val="DA850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Planning Grants &amp; Incentives</a:t>
          </a:r>
        </a:p>
      </dsp:txBody>
      <dsp:txXfrm>
        <a:off x="2233787" y="1915605"/>
        <a:ext cx="1562103" cy="770954"/>
      </dsp:txXfrm>
    </dsp:sp>
    <dsp:sp modelId="{D42EB6FF-2852-4FFB-BF68-AB543FB52721}">
      <dsp:nvSpPr>
        <dsp:cNvPr id="0" name=""/>
        <dsp:cNvSpPr/>
      </dsp:nvSpPr>
      <dsp:spPr>
        <a:xfrm>
          <a:off x="619478" y="2710545"/>
          <a:ext cx="2395360" cy="327570"/>
        </a:xfrm>
        <a:custGeom>
          <a:avLst/>
          <a:gdLst/>
          <a:ahLst/>
          <a:cxnLst/>
          <a:rect l="0" t="0" r="0" b="0"/>
          <a:pathLst>
            <a:path>
              <a:moveTo>
                <a:pt x="2395360" y="0"/>
              </a:moveTo>
              <a:lnTo>
                <a:pt x="2395360" y="163785"/>
              </a:lnTo>
              <a:lnTo>
                <a:pt x="0" y="163785"/>
              </a:lnTo>
              <a:lnTo>
                <a:pt x="0" y="32757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4EDAE1-6C0B-4F52-AA74-C4D642AE9BB9}">
      <dsp:nvSpPr>
        <dsp:cNvPr id="0" name=""/>
        <dsp:cNvSpPr/>
      </dsp:nvSpPr>
      <dsp:spPr>
        <a:xfrm>
          <a:off x="5283" y="3038116"/>
          <a:ext cx="1228390" cy="818926"/>
        </a:xfrm>
        <a:prstGeom prst="roundRect">
          <a:avLst>
            <a:gd name="adj" fmla="val 10000"/>
          </a:avLst>
        </a:prstGeom>
        <a:solidFill>
          <a:srgbClr val="DA850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Technical Assistance</a:t>
          </a:r>
        </a:p>
      </dsp:txBody>
      <dsp:txXfrm>
        <a:off x="29269" y="3062102"/>
        <a:ext cx="1180418" cy="770954"/>
      </dsp:txXfrm>
    </dsp:sp>
    <dsp:sp modelId="{588A8B18-B526-4467-A49D-4FB00DEC42A3}">
      <dsp:nvSpPr>
        <dsp:cNvPr id="0" name=""/>
        <dsp:cNvSpPr/>
      </dsp:nvSpPr>
      <dsp:spPr>
        <a:xfrm>
          <a:off x="2216385" y="2710545"/>
          <a:ext cx="798453" cy="327570"/>
        </a:xfrm>
        <a:custGeom>
          <a:avLst/>
          <a:gdLst/>
          <a:ahLst/>
          <a:cxnLst/>
          <a:rect l="0" t="0" r="0" b="0"/>
          <a:pathLst>
            <a:path>
              <a:moveTo>
                <a:pt x="798453" y="0"/>
              </a:moveTo>
              <a:lnTo>
                <a:pt x="798453" y="163785"/>
              </a:lnTo>
              <a:lnTo>
                <a:pt x="0" y="163785"/>
              </a:lnTo>
              <a:lnTo>
                <a:pt x="0" y="32757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217867-5F05-47E8-8AE9-E071D3FAE7C2}">
      <dsp:nvSpPr>
        <dsp:cNvPr id="0" name=""/>
        <dsp:cNvSpPr/>
      </dsp:nvSpPr>
      <dsp:spPr>
        <a:xfrm>
          <a:off x="1602190" y="3038116"/>
          <a:ext cx="1228390" cy="818926"/>
        </a:xfrm>
        <a:prstGeom prst="roundRect">
          <a:avLst>
            <a:gd name="adj" fmla="val 10000"/>
          </a:avLst>
        </a:prstGeom>
        <a:solidFill>
          <a:srgbClr val="DA850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Planning Grants</a:t>
          </a:r>
        </a:p>
      </dsp:txBody>
      <dsp:txXfrm>
        <a:off x="1626176" y="3062102"/>
        <a:ext cx="1180418" cy="770954"/>
      </dsp:txXfrm>
    </dsp:sp>
    <dsp:sp modelId="{550A248E-5CCB-4F6B-A21B-2F9D57E0891D}">
      <dsp:nvSpPr>
        <dsp:cNvPr id="0" name=""/>
        <dsp:cNvSpPr/>
      </dsp:nvSpPr>
      <dsp:spPr>
        <a:xfrm>
          <a:off x="3014839" y="2710545"/>
          <a:ext cx="798453" cy="3275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785"/>
              </a:lnTo>
              <a:lnTo>
                <a:pt x="798453" y="163785"/>
              </a:lnTo>
              <a:lnTo>
                <a:pt x="798453" y="32757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FAA225-A4F2-4A13-8E22-6BEB4A27CF70}">
      <dsp:nvSpPr>
        <dsp:cNvPr id="0" name=""/>
        <dsp:cNvSpPr/>
      </dsp:nvSpPr>
      <dsp:spPr>
        <a:xfrm>
          <a:off x="3199097" y="3038116"/>
          <a:ext cx="1228390" cy="818926"/>
        </a:xfrm>
        <a:prstGeom prst="roundRect">
          <a:avLst>
            <a:gd name="adj" fmla="val 10000"/>
          </a:avLst>
        </a:prstGeom>
        <a:solidFill>
          <a:srgbClr val="DA850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Incentive Programs</a:t>
          </a:r>
        </a:p>
      </dsp:txBody>
      <dsp:txXfrm>
        <a:off x="3223083" y="3062102"/>
        <a:ext cx="1180418" cy="770954"/>
      </dsp:txXfrm>
    </dsp:sp>
    <dsp:sp modelId="{3E8CBE6F-E6D5-4349-9450-66F90C0117CD}">
      <dsp:nvSpPr>
        <dsp:cNvPr id="0" name=""/>
        <dsp:cNvSpPr/>
      </dsp:nvSpPr>
      <dsp:spPr>
        <a:xfrm>
          <a:off x="3014839" y="2710545"/>
          <a:ext cx="2395360" cy="3275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785"/>
              </a:lnTo>
              <a:lnTo>
                <a:pt x="2395360" y="163785"/>
              </a:lnTo>
              <a:lnTo>
                <a:pt x="2395360" y="32757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9D02E3-4790-442B-9514-23995329418B}">
      <dsp:nvSpPr>
        <dsp:cNvPr id="0" name=""/>
        <dsp:cNvSpPr/>
      </dsp:nvSpPr>
      <dsp:spPr>
        <a:xfrm>
          <a:off x="4796004" y="3038116"/>
          <a:ext cx="1228390" cy="818926"/>
        </a:xfrm>
        <a:prstGeom prst="roundRect">
          <a:avLst>
            <a:gd name="adj" fmla="val 10000"/>
          </a:avLst>
        </a:prstGeom>
        <a:solidFill>
          <a:srgbClr val="DA850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Housing Element Review</a:t>
          </a:r>
        </a:p>
      </dsp:txBody>
      <dsp:txXfrm>
        <a:off x="4819990" y="3062102"/>
        <a:ext cx="1180418" cy="770954"/>
      </dsp:txXfrm>
    </dsp:sp>
    <dsp:sp modelId="{DD8316D7-5D8A-46D3-9FBA-FCF210D808C7}">
      <dsp:nvSpPr>
        <dsp:cNvPr id="0" name=""/>
        <dsp:cNvSpPr/>
      </dsp:nvSpPr>
      <dsp:spPr>
        <a:xfrm>
          <a:off x="5791200" y="1564048"/>
          <a:ext cx="2812813" cy="3275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785"/>
              </a:lnTo>
              <a:lnTo>
                <a:pt x="2812813" y="163785"/>
              </a:lnTo>
              <a:lnTo>
                <a:pt x="2812813" y="3275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56FBF8-FD83-43F7-8907-3413E2773EFA}">
      <dsp:nvSpPr>
        <dsp:cNvPr id="0" name=""/>
        <dsp:cNvSpPr/>
      </dsp:nvSpPr>
      <dsp:spPr>
        <a:xfrm>
          <a:off x="7835429" y="1891619"/>
          <a:ext cx="1537170" cy="818926"/>
        </a:xfrm>
        <a:prstGeom prst="roundRect">
          <a:avLst>
            <a:gd name="adj" fmla="val 10000"/>
          </a:avLst>
        </a:prstGeom>
        <a:solidFill>
          <a:srgbClr val="23559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/>
            <a:t>Housing Accountability Unit</a:t>
          </a:r>
        </a:p>
      </dsp:txBody>
      <dsp:txXfrm>
        <a:off x="7859415" y="1915605"/>
        <a:ext cx="1489198" cy="770954"/>
      </dsp:txXfrm>
    </dsp:sp>
    <dsp:sp modelId="{752E8DAA-C883-4991-A139-0A313839158C}">
      <dsp:nvSpPr>
        <dsp:cNvPr id="0" name=""/>
        <dsp:cNvSpPr/>
      </dsp:nvSpPr>
      <dsp:spPr>
        <a:xfrm>
          <a:off x="7007107" y="2710545"/>
          <a:ext cx="1596907" cy="327570"/>
        </a:xfrm>
        <a:custGeom>
          <a:avLst/>
          <a:gdLst/>
          <a:ahLst/>
          <a:cxnLst/>
          <a:rect l="0" t="0" r="0" b="0"/>
          <a:pathLst>
            <a:path>
              <a:moveTo>
                <a:pt x="1596907" y="0"/>
              </a:moveTo>
              <a:lnTo>
                <a:pt x="1596907" y="163785"/>
              </a:lnTo>
              <a:lnTo>
                <a:pt x="0" y="163785"/>
              </a:lnTo>
              <a:lnTo>
                <a:pt x="0" y="32757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88D8EA-2CFA-418E-98D3-5073022D58B1}">
      <dsp:nvSpPr>
        <dsp:cNvPr id="0" name=""/>
        <dsp:cNvSpPr/>
      </dsp:nvSpPr>
      <dsp:spPr>
        <a:xfrm>
          <a:off x="6392912" y="3038116"/>
          <a:ext cx="1228390" cy="818926"/>
        </a:xfrm>
        <a:prstGeom prst="roundRect">
          <a:avLst>
            <a:gd name="adj" fmla="val 10000"/>
          </a:avLst>
        </a:prstGeom>
        <a:solidFill>
          <a:srgbClr val="23559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/>
            <a:t>Technical Assistance</a:t>
          </a:r>
        </a:p>
      </dsp:txBody>
      <dsp:txXfrm>
        <a:off x="6416898" y="3062102"/>
        <a:ext cx="1180418" cy="770954"/>
      </dsp:txXfrm>
    </dsp:sp>
    <dsp:sp modelId="{A6F58ED0-A16D-4676-8466-69499FA30FDA}">
      <dsp:nvSpPr>
        <dsp:cNvPr id="0" name=""/>
        <dsp:cNvSpPr/>
      </dsp:nvSpPr>
      <dsp:spPr>
        <a:xfrm>
          <a:off x="8558294" y="2710545"/>
          <a:ext cx="91440" cy="3275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757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EF5726-9627-41EF-9987-E9550CFCA3C9}">
      <dsp:nvSpPr>
        <dsp:cNvPr id="0" name=""/>
        <dsp:cNvSpPr/>
      </dsp:nvSpPr>
      <dsp:spPr>
        <a:xfrm>
          <a:off x="7989819" y="3038116"/>
          <a:ext cx="1228390" cy="818926"/>
        </a:xfrm>
        <a:prstGeom prst="roundRect">
          <a:avLst>
            <a:gd name="adj" fmla="val 10000"/>
          </a:avLst>
        </a:prstGeom>
        <a:solidFill>
          <a:srgbClr val="23559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/>
            <a:t>Enforcement</a:t>
          </a:r>
        </a:p>
      </dsp:txBody>
      <dsp:txXfrm>
        <a:off x="8013805" y="3062102"/>
        <a:ext cx="1180418" cy="770954"/>
      </dsp:txXfrm>
    </dsp:sp>
    <dsp:sp modelId="{B546B99B-B948-4001-B4D2-62307F9AB417}">
      <dsp:nvSpPr>
        <dsp:cNvPr id="0" name=""/>
        <dsp:cNvSpPr/>
      </dsp:nvSpPr>
      <dsp:spPr>
        <a:xfrm>
          <a:off x="8604014" y="2710545"/>
          <a:ext cx="1596907" cy="3275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785"/>
              </a:lnTo>
              <a:lnTo>
                <a:pt x="1596907" y="163785"/>
              </a:lnTo>
              <a:lnTo>
                <a:pt x="1596907" y="32757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A06A42-5C9F-4CCB-959A-501BE542E12B}">
      <dsp:nvSpPr>
        <dsp:cNvPr id="0" name=""/>
        <dsp:cNvSpPr/>
      </dsp:nvSpPr>
      <dsp:spPr>
        <a:xfrm>
          <a:off x="9586726" y="3038116"/>
          <a:ext cx="1228390" cy="818926"/>
        </a:xfrm>
        <a:prstGeom prst="roundRect">
          <a:avLst>
            <a:gd name="adj" fmla="val 10000"/>
          </a:avLst>
        </a:prstGeom>
        <a:solidFill>
          <a:srgbClr val="DA850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Housing Element Review</a:t>
          </a:r>
        </a:p>
      </dsp:txBody>
      <dsp:txXfrm>
        <a:off x="9610712" y="3062102"/>
        <a:ext cx="1180418" cy="7709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370055-9F8A-408B-9A93-3F5D0C324594}">
      <dsp:nvSpPr>
        <dsp:cNvPr id="0" name=""/>
        <dsp:cNvSpPr/>
      </dsp:nvSpPr>
      <dsp:spPr>
        <a:xfrm>
          <a:off x="3182799" y="639765"/>
          <a:ext cx="3822905" cy="886169"/>
        </a:xfrm>
        <a:prstGeom prst="roundRect">
          <a:avLst>
            <a:gd name="adj" fmla="val 10000"/>
          </a:avLst>
        </a:prstGeom>
        <a:solidFill>
          <a:srgbClr val="23559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/>
            <a:t>Housing Accountability Unit</a:t>
          </a:r>
        </a:p>
      </dsp:txBody>
      <dsp:txXfrm>
        <a:off x="3208754" y="665720"/>
        <a:ext cx="3770995" cy="834259"/>
      </dsp:txXfrm>
    </dsp:sp>
    <dsp:sp modelId="{752E8DAA-C883-4991-A139-0A313839158C}">
      <dsp:nvSpPr>
        <dsp:cNvPr id="0" name=""/>
        <dsp:cNvSpPr/>
      </dsp:nvSpPr>
      <dsp:spPr>
        <a:xfrm>
          <a:off x="2063818" y="1525935"/>
          <a:ext cx="3030433" cy="310378"/>
        </a:xfrm>
        <a:custGeom>
          <a:avLst/>
          <a:gdLst/>
          <a:ahLst/>
          <a:cxnLst/>
          <a:rect l="0" t="0" r="0" b="0"/>
          <a:pathLst>
            <a:path>
              <a:moveTo>
                <a:pt x="3030433" y="0"/>
              </a:moveTo>
              <a:lnTo>
                <a:pt x="3030433" y="155189"/>
              </a:lnTo>
              <a:lnTo>
                <a:pt x="0" y="155189"/>
              </a:lnTo>
              <a:lnTo>
                <a:pt x="0" y="3103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88D8EA-2CFA-418E-98D3-5073022D58B1}">
      <dsp:nvSpPr>
        <dsp:cNvPr id="0" name=""/>
        <dsp:cNvSpPr/>
      </dsp:nvSpPr>
      <dsp:spPr>
        <a:xfrm>
          <a:off x="944139" y="1836313"/>
          <a:ext cx="2239358" cy="1006371"/>
        </a:xfrm>
        <a:prstGeom prst="roundRect">
          <a:avLst>
            <a:gd name="adj" fmla="val 10000"/>
          </a:avLst>
        </a:prstGeom>
        <a:solidFill>
          <a:srgbClr val="23559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/>
            <a:t>Complaint-Based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/>
            <a:t>Enforcement</a:t>
          </a:r>
        </a:p>
      </dsp:txBody>
      <dsp:txXfrm>
        <a:off x="973615" y="1865789"/>
        <a:ext cx="2180406" cy="947419"/>
      </dsp:txXfrm>
    </dsp:sp>
    <dsp:sp modelId="{C97D5087-DC1C-47DF-9A10-7E1BE8DFE9EF}">
      <dsp:nvSpPr>
        <dsp:cNvPr id="0" name=""/>
        <dsp:cNvSpPr/>
      </dsp:nvSpPr>
      <dsp:spPr>
        <a:xfrm>
          <a:off x="959893" y="2842685"/>
          <a:ext cx="1103925" cy="310378"/>
        </a:xfrm>
        <a:custGeom>
          <a:avLst/>
          <a:gdLst/>
          <a:ahLst/>
          <a:cxnLst/>
          <a:rect l="0" t="0" r="0" b="0"/>
          <a:pathLst>
            <a:path>
              <a:moveTo>
                <a:pt x="1103925" y="0"/>
              </a:moveTo>
              <a:lnTo>
                <a:pt x="1103925" y="155189"/>
              </a:lnTo>
              <a:lnTo>
                <a:pt x="0" y="155189"/>
              </a:lnTo>
              <a:lnTo>
                <a:pt x="0" y="3103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256994-3AEF-4B77-AF0E-28BA4B02CB22}">
      <dsp:nvSpPr>
        <dsp:cNvPr id="0" name=""/>
        <dsp:cNvSpPr/>
      </dsp:nvSpPr>
      <dsp:spPr>
        <a:xfrm>
          <a:off x="5926" y="3153063"/>
          <a:ext cx="1907932" cy="775946"/>
        </a:xfrm>
        <a:prstGeom prst="roundRect">
          <a:avLst>
            <a:gd name="adj" fmla="val 10000"/>
          </a:avLst>
        </a:prstGeom>
        <a:solidFill>
          <a:srgbClr val="235595"/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>
              <a:solidFill>
                <a:prstClr val="white"/>
              </a:solidFill>
              <a:latin typeface="Arial"/>
              <a:ea typeface="+mn-ea"/>
              <a:cs typeface="+mn-cs"/>
            </a:rPr>
            <a:t>Various Laws</a:t>
          </a:r>
        </a:p>
      </dsp:txBody>
      <dsp:txXfrm>
        <a:off x="28653" y="3175790"/>
        <a:ext cx="1862478" cy="730492"/>
      </dsp:txXfrm>
    </dsp:sp>
    <dsp:sp modelId="{10287B65-E1B0-47D9-9FD0-5C2ABBF9A59A}">
      <dsp:nvSpPr>
        <dsp:cNvPr id="0" name=""/>
        <dsp:cNvSpPr/>
      </dsp:nvSpPr>
      <dsp:spPr>
        <a:xfrm>
          <a:off x="2063818" y="2842685"/>
          <a:ext cx="1128553" cy="3103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189"/>
              </a:lnTo>
              <a:lnTo>
                <a:pt x="1128553" y="155189"/>
              </a:lnTo>
              <a:lnTo>
                <a:pt x="1128553" y="3103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9EEB18-6025-4A9A-B8D4-BC3DECE103F5}">
      <dsp:nvSpPr>
        <dsp:cNvPr id="0" name=""/>
        <dsp:cNvSpPr/>
      </dsp:nvSpPr>
      <dsp:spPr>
        <a:xfrm>
          <a:off x="2263034" y="3153063"/>
          <a:ext cx="1858674" cy="775946"/>
        </a:xfrm>
        <a:prstGeom prst="roundRect">
          <a:avLst>
            <a:gd name="adj" fmla="val 10000"/>
          </a:avLst>
        </a:prstGeom>
        <a:solidFill>
          <a:srgbClr val="235595"/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>
              <a:solidFill>
                <a:prstClr val="white"/>
              </a:solidFill>
              <a:latin typeface="Arial"/>
              <a:ea typeface="+mn-ea"/>
              <a:cs typeface="+mn-cs"/>
            </a:rPr>
            <a:t>Accessory Dwelling Units</a:t>
          </a:r>
        </a:p>
      </dsp:txBody>
      <dsp:txXfrm>
        <a:off x="2285761" y="3175790"/>
        <a:ext cx="1813220" cy="730492"/>
      </dsp:txXfrm>
    </dsp:sp>
    <dsp:sp modelId="{A6F58ED0-A16D-4676-8466-69499FA30FDA}">
      <dsp:nvSpPr>
        <dsp:cNvPr id="0" name=""/>
        <dsp:cNvSpPr/>
      </dsp:nvSpPr>
      <dsp:spPr>
        <a:xfrm>
          <a:off x="5094252" y="1525935"/>
          <a:ext cx="3119927" cy="3103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189"/>
              </a:lnTo>
              <a:lnTo>
                <a:pt x="3119927" y="155189"/>
              </a:lnTo>
              <a:lnTo>
                <a:pt x="3119927" y="3103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EF5726-9627-41EF-9987-E9550CFCA3C9}">
      <dsp:nvSpPr>
        <dsp:cNvPr id="0" name=""/>
        <dsp:cNvSpPr/>
      </dsp:nvSpPr>
      <dsp:spPr>
        <a:xfrm>
          <a:off x="7183994" y="1836313"/>
          <a:ext cx="2060370" cy="1005386"/>
        </a:xfrm>
        <a:prstGeom prst="roundRect">
          <a:avLst>
            <a:gd name="adj" fmla="val 10000"/>
          </a:avLst>
        </a:prstGeom>
        <a:solidFill>
          <a:srgbClr val="23559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/>
            <a:t>Proactive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/>
            <a:t>Enforcement</a:t>
          </a:r>
        </a:p>
      </dsp:txBody>
      <dsp:txXfrm>
        <a:off x="7213441" y="1865760"/>
        <a:ext cx="2001476" cy="946492"/>
      </dsp:txXfrm>
    </dsp:sp>
    <dsp:sp modelId="{AE62F190-E7CD-4490-B366-06DC7E7549D6}">
      <dsp:nvSpPr>
        <dsp:cNvPr id="0" name=""/>
        <dsp:cNvSpPr/>
      </dsp:nvSpPr>
      <dsp:spPr>
        <a:xfrm>
          <a:off x="5581317" y="2841699"/>
          <a:ext cx="2632861" cy="310378"/>
        </a:xfrm>
        <a:custGeom>
          <a:avLst/>
          <a:gdLst/>
          <a:ahLst/>
          <a:cxnLst/>
          <a:rect l="0" t="0" r="0" b="0"/>
          <a:pathLst>
            <a:path>
              <a:moveTo>
                <a:pt x="2632861" y="0"/>
              </a:moveTo>
              <a:lnTo>
                <a:pt x="2632861" y="155189"/>
              </a:lnTo>
              <a:lnTo>
                <a:pt x="0" y="155189"/>
              </a:lnTo>
              <a:lnTo>
                <a:pt x="0" y="3103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08CE76-B2A7-496D-92A2-8E773F232F33}">
      <dsp:nvSpPr>
        <dsp:cNvPr id="0" name=""/>
        <dsp:cNvSpPr/>
      </dsp:nvSpPr>
      <dsp:spPr>
        <a:xfrm>
          <a:off x="4470885" y="3152078"/>
          <a:ext cx="2220863" cy="775946"/>
        </a:xfrm>
        <a:prstGeom prst="roundRect">
          <a:avLst>
            <a:gd name="adj" fmla="val 10000"/>
          </a:avLst>
        </a:prstGeom>
        <a:solidFill>
          <a:srgbClr val="235595"/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>
              <a:solidFill>
                <a:prstClr val="white"/>
              </a:solidFill>
              <a:latin typeface="Arial"/>
              <a:ea typeface="+mn-ea"/>
              <a:cs typeface="+mn-cs"/>
            </a:rPr>
            <a:t>Housing</a:t>
          </a:r>
          <a:r>
            <a:rPr lang="en-US" sz="1600" kern="1200" dirty="0"/>
            <a:t> Element Implementation</a:t>
          </a:r>
        </a:p>
      </dsp:txBody>
      <dsp:txXfrm>
        <a:off x="4493612" y="3174805"/>
        <a:ext cx="2175409" cy="730492"/>
      </dsp:txXfrm>
    </dsp:sp>
    <dsp:sp modelId="{CA96DCC5-446D-454A-82B9-91DC04191997}">
      <dsp:nvSpPr>
        <dsp:cNvPr id="0" name=""/>
        <dsp:cNvSpPr/>
      </dsp:nvSpPr>
      <dsp:spPr>
        <a:xfrm>
          <a:off x="8168459" y="2841699"/>
          <a:ext cx="91440" cy="3103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5189"/>
              </a:lnTo>
              <a:lnTo>
                <a:pt x="55182" y="155189"/>
              </a:lnTo>
              <a:lnTo>
                <a:pt x="55182" y="3103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B5E0CC-34C5-4D57-942D-7AF35EF1929F}">
      <dsp:nvSpPr>
        <dsp:cNvPr id="0" name=""/>
        <dsp:cNvSpPr/>
      </dsp:nvSpPr>
      <dsp:spPr>
        <a:xfrm>
          <a:off x="7040925" y="3152078"/>
          <a:ext cx="2365433" cy="775946"/>
        </a:xfrm>
        <a:prstGeom prst="roundRect">
          <a:avLst>
            <a:gd name="adj" fmla="val 10000"/>
          </a:avLst>
        </a:prstGeom>
        <a:solidFill>
          <a:srgbClr val="235595"/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>
              <a:solidFill>
                <a:prstClr val="white"/>
              </a:solidFill>
              <a:latin typeface="Arial"/>
              <a:ea typeface="+mn-ea"/>
              <a:cs typeface="+mn-cs"/>
            </a:rPr>
            <a:t>Surplus Land Act</a:t>
          </a:r>
          <a:endParaRPr lang="en-US" sz="1600" kern="1200" dirty="0"/>
        </a:p>
      </dsp:txBody>
      <dsp:txXfrm>
        <a:off x="7063652" y="3174805"/>
        <a:ext cx="2319979" cy="730492"/>
      </dsp:txXfrm>
    </dsp:sp>
    <dsp:sp modelId="{C617AE97-DD7E-4F64-B328-CC2AF712E03E}">
      <dsp:nvSpPr>
        <dsp:cNvPr id="0" name=""/>
        <dsp:cNvSpPr/>
      </dsp:nvSpPr>
      <dsp:spPr>
        <a:xfrm>
          <a:off x="8214179" y="2841699"/>
          <a:ext cx="2642324" cy="3103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189"/>
              </a:lnTo>
              <a:lnTo>
                <a:pt x="2642324" y="155189"/>
              </a:lnTo>
              <a:lnTo>
                <a:pt x="2642324" y="3103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E9C7FF-6266-4C38-8276-157869490738}">
      <dsp:nvSpPr>
        <dsp:cNvPr id="0" name=""/>
        <dsp:cNvSpPr/>
      </dsp:nvSpPr>
      <dsp:spPr>
        <a:xfrm>
          <a:off x="9755534" y="3152078"/>
          <a:ext cx="2201938" cy="810320"/>
        </a:xfrm>
        <a:prstGeom prst="roundRect">
          <a:avLst>
            <a:gd name="adj" fmla="val 10000"/>
          </a:avLst>
        </a:prstGeom>
        <a:solidFill>
          <a:srgbClr val="23559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Affordable Housing Preservation</a:t>
          </a:r>
        </a:p>
      </dsp:txBody>
      <dsp:txXfrm>
        <a:off x="9779267" y="3175811"/>
        <a:ext cx="2154472" cy="7628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95DC4F-C931-4175-BB3B-79D20A00B800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65EDC-E5E6-4143-B93F-E88E0B49A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157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A65EDC-E5E6-4143-B93F-E88E0B49AD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1383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A65EDC-E5E6-4143-B93F-E88E0B49AD6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8282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A65EDC-E5E6-4143-B93F-E88E0B49AD6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5068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A65EDC-E5E6-4143-B93F-E88E0B49AD6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9129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A65EDC-E5E6-4143-B93F-E88E0B49AD6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2085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A65EDC-E5E6-4143-B93F-E88E0B49AD6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8082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A65EDC-E5E6-4143-B93F-E88E0B49AD6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2538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A65EDC-E5E6-4143-B93F-E88E0B49AD6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554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A65EDC-E5E6-4143-B93F-E88E0B49AD6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0643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A65EDC-E5E6-4143-B93F-E88E0B49AD6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4926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A65EDC-E5E6-4143-B93F-E88E0B49AD6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6544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A65EDC-E5E6-4143-B93F-E88E0B49AD6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7340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A65EDC-E5E6-4143-B93F-E88E0B49AD6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9417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A65EDC-E5E6-4143-B93F-E88E0B49AD6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282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A65EDC-E5E6-4143-B93F-E88E0B49AD6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1856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Letters, guidance materials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A65EDC-E5E6-4143-B93F-E88E0B49AD6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070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133600" y="1143000"/>
            <a:ext cx="8026400" cy="2362200"/>
          </a:xfrm>
        </p:spPr>
        <p:txBody>
          <a:bodyPr lIns="0" tIns="0" rIns="0" bIns="0" anchor="b" anchorCtr="0">
            <a:noAutofit/>
          </a:bodyPr>
          <a:lstStyle>
            <a:lvl1pPr algn="l">
              <a:defRPr sz="4400" b="0" baseline="0">
                <a:solidFill>
                  <a:srgbClr val="DA850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133600" y="4114800"/>
            <a:ext cx="5588000" cy="1676400"/>
          </a:xfrm>
        </p:spPr>
        <p:txBody>
          <a:bodyPr lIns="0" tIns="0" rIns="0" bIns="0" anchor="t" anchorCtr="0">
            <a:normAutofit/>
          </a:bodyPr>
          <a:lstStyle>
            <a:lvl1pPr marL="0" indent="0" algn="l">
              <a:buNone/>
              <a:defRPr sz="2000" b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Presenter Information</a:t>
            </a:r>
          </a:p>
          <a:p>
            <a:r>
              <a:rPr lang="en-US" dirty="0"/>
              <a:t>Presenter Division/Office</a:t>
            </a:r>
          </a:p>
          <a:p>
            <a:r>
              <a:rPr lang="en-US" dirty="0"/>
              <a:t>Contact Information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B6F8A26-E201-492F-985E-67A975CD000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0200" y="4724400"/>
            <a:ext cx="167640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44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828800" y="762000"/>
            <a:ext cx="5080000" cy="57150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2000" y="762000"/>
            <a:ext cx="5080000" cy="571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0" y="6629400"/>
            <a:ext cx="2540000" cy="2286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629400"/>
            <a:ext cx="38608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State HCD   www.hcd.ca.gov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652000" y="6629400"/>
            <a:ext cx="2540000" cy="228600"/>
          </a:xfrm>
        </p:spPr>
        <p:txBody>
          <a:bodyPr/>
          <a:lstStyle>
            <a:lvl1pPr>
              <a:defRPr/>
            </a:lvl1pPr>
          </a:lstStyle>
          <a:p>
            <a:fld id="{0E0EEBDE-BEE4-4534-BF1B-A3EC44A3DC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70501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6000" y="609601"/>
            <a:ext cx="48768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609601"/>
            <a:ext cx="48768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B66B-512A-4F8C-A87C-38E3C24F2F30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F89B0-FD32-4C14-B202-122692F9F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6366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B66B-512A-4F8C-A87C-38E3C24F2F30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F89B0-FD32-4C14-B202-122692F9F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824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2032000" y="457200"/>
            <a:ext cx="9042400" cy="10668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idx="1"/>
          </p:nvPr>
        </p:nvSpPr>
        <p:spPr>
          <a:xfrm>
            <a:off x="1219200" y="1752602"/>
            <a:ext cx="9855200" cy="4373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DFD8E443-697F-4BC1-A81F-C537ABF7E556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369BC52-83A5-4303-8689-0AF1F020070B}" type="slidenum">
              <a:rPr lang="en-US" smtClean="0"/>
              <a:t>‹#›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1E7E468-5C8E-40F9-BB7B-2313E6F8DF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118"/>
            <a:ext cx="12178145" cy="12252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947973E-0CC4-467E-A7A4-F2C0AD89B31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27614"/>
            <a:ext cx="1144754" cy="1144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0999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2032000" y="457200"/>
            <a:ext cx="9042400" cy="10668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idx="1"/>
          </p:nvPr>
        </p:nvSpPr>
        <p:spPr>
          <a:xfrm>
            <a:off x="1219200" y="1752603"/>
            <a:ext cx="9855200" cy="144779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>
              <a:buNone/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DFD8E443-697F-4BC1-A81F-C537ABF7E556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369BC52-83A5-4303-8689-0AF1F020070B}" type="slidenum">
              <a:rPr lang="en-US" smtClean="0"/>
              <a:t>‹#›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1E7E468-5C8E-40F9-BB7B-2313E6F8DF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118"/>
            <a:ext cx="12178145" cy="12252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947973E-0CC4-467E-A7A4-F2C0AD89B31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27614"/>
            <a:ext cx="1144754" cy="1144754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009902-6CA3-46EA-8C43-BCE0E906577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219200" y="3581400"/>
            <a:ext cx="9855200" cy="12255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007A2CC-B1A7-4C27-BD4D-B9AA153C50F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19200" y="5187950"/>
            <a:ext cx="9855200" cy="8318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3385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ph/char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066800"/>
          </a:xfrm>
        </p:spPr>
        <p:txBody>
          <a:bodyPr/>
          <a:lstStyle>
            <a:lvl1pPr>
              <a:defRPr b="0">
                <a:solidFill>
                  <a:srgbClr val="DA850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E16FAA01-D551-4CE0-83C2-BFDF5B560DDE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4371234F-6A54-4831-9A2D-FD5860F3C3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789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533400"/>
            <a:ext cx="12192000" cy="4343400"/>
          </a:xfrm>
        </p:spPr>
        <p:txBody>
          <a:bodyPr anchor="ctr" anchorCtr="1">
            <a:noAutofit/>
          </a:bodyPr>
          <a:lstStyle>
            <a:lvl1pPr algn="l">
              <a:defRPr sz="5000" b="0" cap="none">
                <a:solidFill>
                  <a:srgbClr val="DA8508"/>
                </a:solidFill>
              </a:defRPr>
            </a:lvl1pPr>
          </a:lstStyle>
          <a:p>
            <a:r>
              <a:rPr lang="en-US" dirty="0"/>
              <a:t>Click To Edit Chapter Title</a:t>
            </a:r>
          </a:p>
        </p:txBody>
      </p:sp>
    </p:spTree>
    <p:extLst>
      <p:ext uri="{BB962C8B-B14F-4D97-AF65-F5344CB8AC3E}">
        <p14:creationId xmlns:p14="http://schemas.microsoft.com/office/powerpoint/2010/main" val="2583286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2336800" y="457200"/>
            <a:ext cx="8737600" cy="10668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idx="1"/>
          </p:nvPr>
        </p:nvSpPr>
        <p:spPr>
          <a:xfrm>
            <a:off x="1219200" y="1752602"/>
            <a:ext cx="9855200" cy="4373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E16FAA01-D551-4CE0-83C2-BFDF5B560DDE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4371234F-6A54-4831-9A2D-FD5860F3C3E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F54740F-6BD2-4B17-8EF6-4E3CE2095FA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9" y="119187"/>
            <a:ext cx="12164291" cy="12252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F1D9D21-FE08-41C9-B4D4-F8E250F7140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398" y="354738"/>
            <a:ext cx="1167675" cy="116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7449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6FAA01-D551-4CE0-83C2-BFDF5B560DDE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1234F-6A54-4831-9A2D-FD5860F3C3E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D27F8EA-E527-4463-BB36-739008DC69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8113"/>
            <a:ext cx="12192000" cy="12252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83CFADB-7E96-4242-8A27-53DDA2E3EEB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254" y="311524"/>
            <a:ext cx="1181100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940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E1550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1A468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lang="en-US" smtClean="0"/>
              <a:pPr marL="38100">
                <a:lnSpc>
                  <a:spcPts val="1425"/>
                </a:lnSpc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111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828800" y="762000"/>
            <a:ext cx="5080000" cy="571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12000" y="762000"/>
            <a:ext cx="5080000" cy="571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0" y="6629400"/>
            <a:ext cx="2540000" cy="2286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629400"/>
            <a:ext cx="38608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State HCD   www.hcd.ca.gov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652000" y="6629400"/>
            <a:ext cx="2540000" cy="228600"/>
          </a:xfrm>
        </p:spPr>
        <p:txBody>
          <a:bodyPr/>
          <a:lstStyle>
            <a:lvl1pPr>
              <a:defRPr/>
            </a:lvl1pPr>
          </a:lstStyle>
          <a:p>
            <a:fld id="{25E6DABB-0198-4E75-B8AF-0C3EACCE407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17912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36800" y="457200"/>
            <a:ext cx="9245600" cy="10668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Slide Header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E16FAA01-D551-4CE0-83C2-BFDF5B560DDE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4371234F-6A54-4831-9A2D-FD5860F3C3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935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0" r:id="rId3"/>
    <p:sldLayoutId id="2147483687" r:id="rId4"/>
    <p:sldLayoutId id="2147483688" r:id="rId5"/>
    <p:sldLayoutId id="2147483652" r:id="rId6"/>
    <p:sldLayoutId id="214748365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rgbClr val="DA8508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cd.ca.gov/planning-and-community-development/accountability-and-enforcement" TargetMode="External"/><Relationship Id="rId7" Type="http://schemas.openxmlformats.org/officeDocument/2006/relationships/hyperlink" Target="mailto:Preservation@hcd.ca.gov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HousingElements@hcd.ca.gov" TargetMode="External"/><Relationship Id="rId5" Type="http://schemas.openxmlformats.org/officeDocument/2006/relationships/hyperlink" Target="https://www.hcd.ca.gov/planning-and-community-development/public-lands-affordable-housing-development" TargetMode="External"/><Relationship Id="rId4" Type="http://schemas.openxmlformats.org/officeDocument/2006/relationships/hyperlink" Target="https://www.hcd.ca.gov/policy-and-research/accessory-dwelling-units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62100"/>
            <a:ext cx="12192000" cy="18669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C97A07"/>
                </a:solidFill>
                <a:latin typeface="Arial"/>
                <a:cs typeface="Arial"/>
              </a:rPr>
              <a:t>State Housing Production Legislation:</a:t>
            </a:r>
            <a:br>
              <a:rPr lang="en-US" b="1" dirty="0">
                <a:solidFill>
                  <a:srgbClr val="C97A07"/>
                </a:solidFill>
                <a:latin typeface="Arial"/>
                <a:cs typeface="Arial"/>
              </a:rPr>
            </a:br>
            <a:r>
              <a:rPr lang="en-US" b="1" dirty="0">
                <a:solidFill>
                  <a:srgbClr val="C97A07"/>
                </a:solidFill>
                <a:latin typeface="Arial"/>
                <a:cs typeface="Arial"/>
              </a:rPr>
              <a:t>Actions, Outcomes, and Opportunities</a:t>
            </a:r>
            <a:endParaRPr lang="en-US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827A1C1D-F16F-419E-B969-6A8413A733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785559"/>
            <a:ext cx="12192000" cy="2386641"/>
          </a:xfrm>
        </p:spPr>
        <p:txBody>
          <a:bodyPr>
            <a:normAutofit/>
          </a:bodyPr>
          <a:lstStyle/>
          <a:p>
            <a:pPr algn="ctr"/>
            <a:endParaRPr lang="en-US" sz="2400" b="1" dirty="0"/>
          </a:p>
          <a:p>
            <a:pPr algn="ctr"/>
            <a:r>
              <a:rPr lang="en-US" sz="2400" dirty="0">
                <a:latin typeface="Arial"/>
                <a:cs typeface="Arial"/>
              </a:rPr>
              <a:t>HCD Deputy Director for Housing Policy </a:t>
            </a:r>
            <a:endParaRPr lang="en-US" dirty="0"/>
          </a:p>
          <a:p>
            <a:pPr algn="ctr"/>
            <a:r>
              <a:rPr lang="en-US" sz="2400" dirty="0">
                <a:latin typeface="Arial"/>
                <a:cs typeface="Arial"/>
              </a:rPr>
              <a:t>Megan Kirkeby</a:t>
            </a:r>
            <a:endParaRPr lang="en-US" dirty="0"/>
          </a:p>
          <a:p>
            <a:pPr algn="ctr"/>
            <a:r>
              <a:rPr lang="en-US" sz="2400" dirty="0">
                <a:latin typeface="Arial"/>
                <a:cs typeface="Arial"/>
              </a:rPr>
              <a:t>February 12, 2025</a:t>
            </a:r>
            <a:br>
              <a:rPr lang="en-US" sz="2400" dirty="0">
                <a:latin typeface="Arial"/>
                <a:cs typeface="Arial"/>
              </a:rPr>
            </a:br>
            <a:r>
              <a:rPr lang="en-US" sz="2400" dirty="0">
                <a:latin typeface="Arial"/>
                <a:cs typeface="Arial"/>
              </a:rPr>
              <a:t>State Capitol, Room 437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648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01520-5313-481D-AE82-37309F8CD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0" y="457200"/>
            <a:ext cx="9550400" cy="1066800"/>
          </a:xfrm>
        </p:spPr>
        <p:txBody>
          <a:bodyPr>
            <a:normAutofit/>
          </a:bodyPr>
          <a:lstStyle/>
          <a:p>
            <a:r>
              <a:rPr lang="en-US" dirty="0"/>
              <a:t>HAU Background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9DCA11E-A067-FA97-1724-550F9CCD094A}"/>
              </a:ext>
            </a:extLst>
          </p:cNvPr>
          <p:cNvSpPr txBox="1">
            <a:spLocks/>
          </p:cNvSpPr>
          <p:nvPr/>
        </p:nvSpPr>
        <p:spPr>
          <a:xfrm>
            <a:off x="685800" y="1951037"/>
            <a:ext cx="5943600" cy="43434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Formed in September 2021 by Governor Newsom</a:t>
            </a:r>
          </a:p>
          <a:p>
            <a:pPr lvl="1"/>
            <a:r>
              <a:rPr lang="en-US" sz="2400" b="1" dirty="0">
                <a:solidFill>
                  <a:srgbClr val="DA8508"/>
                </a:solidFill>
              </a:rPr>
              <a:t>AB 215 </a:t>
            </a:r>
            <a:r>
              <a:rPr lang="en-US" sz="2400" dirty="0"/>
              <a:t>provides additional enforcement authorities </a:t>
            </a:r>
          </a:p>
          <a:p>
            <a:pPr lvl="1"/>
            <a:r>
              <a:rPr lang="en-US" sz="2400" b="1" dirty="0">
                <a:solidFill>
                  <a:srgbClr val="DA8508"/>
                </a:solidFill>
              </a:rPr>
              <a:t>Staff greatly expanded </a:t>
            </a:r>
            <a:r>
              <a:rPr lang="en-US" sz="2400" dirty="0"/>
              <a:t>through the budget</a:t>
            </a:r>
          </a:p>
          <a:p>
            <a:r>
              <a:rPr lang="en-US" sz="2800" dirty="0"/>
              <a:t>Located in HCD’s Housing Policy Development Division</a:t>
            </a:r>
          </a:p>
          <a:p>
            <a:r>
              <a:rPr lang="en-US" sz="2800" dirty="0"/>
              <a:t>Includes about 47 staff members on 5 teams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72B579-69A9-AE31-ACD0-B67BBE274398}"/>
              </a:ext>
            </a:extLst>
          </p:cNvPr>
          <p:cNvSpPr txBox="1"/>
          <p:nvPr/>
        </p:nvSpPr>
        <p:spPr>
          <a:xfrm>
            <a:off x="10134600" y="5257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41B9E2-38DA-0757-BEEC-92A7E9E3A757}"/>
              </a:ext>
            </a:extLst>
          </p:cNvPr>
          <p:cNvSpPr/>
          <p:nvPr/>
        </p:nvSpPr>
        <p:spPr>
          <a:xfrm>
            <a:off x="6627091" y="1937183"/>
            <a:ext cx="5225473" cy="4343400"/>
          </a:xfrm>
          <a:prstGeom prst="rect">
            <a:avLst/>
          </a:prstGeom>
          <a:solidFill>
            <a:srgbClr val="FBDE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Governor Newsom on the HAU: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6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“increase enforcement and oversight at the local level to</a:t>
            </a:r>
            <a:r>
              <a:rPr lang="en-US" sz="18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>
                <a:solidFill>
                  <a:srgbClr val="DA850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create more housing, faster 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California”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6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“local governments are being held accountable to </a:t>
            </a:r>
            <a:r>
              <a:rPr lang="en-US" sz="1800" b="1" kern="100" dirty="0">
                <a:solidFill>
                  <a:srgbClr val="DA850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meet their housing targets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with a statewide goal of reaching 2.5 million new units by 2030”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6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1800" b="1" kern="100" dirty="0">
                <a:solidFill>
                  <a:srgbClr val="DA850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remove bureaucratic roadblocks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6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“provide technical assistance and</a:t>
            </a:r>
            <a:r>
              <a:rPr lang="en-US" sz="1800" kern="100" dirty="0">
                <a:solidFill>
                  <a:srgbClr val="DA850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>
                <a:solidFill>
                  <a:srgbClr val="DA850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review … policies that often hinder the building of housing</a:t>
            </a:r>
            <a:r>
              <a:rPr lang="en-US" sz="1800" kern="100" dirty="0">
                <a:solidFill>
                  <a:srgbClr val="DA850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throughout the state”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290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3C21E-4E24-47B9-BFDB-1DD615774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HAU In Context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8BB92B9-D58D-4FC7-BEC2-31374F94AE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0955299"/>
              </p:ext>
            </p:extLst>
          </p:nvPr>
        </p:nvGraphicFramePr>
        <p:xfrm>
          <a:off x="685800" y="1524000"/>
          <a:ext cx="10820400" cy="46021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07405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3C21E-4E24-47B9-BFDB-1DD615774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HAU Structure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8BB92B9-D58D-4FC7-BEC2-31374F94AE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3318883"/>
              </p:ext>
            </p:extLst>
          </p:nvPr>
        </p:nvGraphicFramePr>
        <p:xfrm>
          <a:off x="76200" y="1524000"/>
          <a:ext cx="11963400" cy="46021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02751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D19C7-B04D-4F75-87A6-98175F8F5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HAU Collaboration with Stakeholders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0A36A-9E1A-4CDE-9A93-984D8E557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752602"/>
            <a:ext cx="10287000" cy="43735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Developers, advocates, local jurisdictions, and other stakeholders share complaints about potential violations of housing laws and requests for TA</a:t>
            </a:r>
          </a:p>
          <a:p>
            <a:pPr lvl="1"/>
            <a:r>
              <a:rPr lang="en-US" dirty="0"/>
              <a:t>HAU Portal – HCD’s </a:t>
            </a:r>
            <a:r>
              <a:rPr lang="en-US" dirty="0">
                <a:hlinkClick r:id="rId3"/>
              </a:rPr>
              <a:t>Accountability &amp; Enforcement webpage</a:t>
            </a:r>
            <a:endParaRPr lang="en-US" dirty="0"/>
          </a:p>
          <a:p>
            <a:pPr lvl="1"/>
            <a:r>
              <a:rPr lang="en-US" dirty="0"/>
              <a:t>ADU Portal – HCD’s </a:t>
            </a:r>
            <a:r>
              <a:rPr lang="en-US" dirty="0">
                <a:hlinkClick r:id="rId4"/>
              </a:rPr>
              <a:t>ADU webpage</a:t>
            </a:r>
            <a:endParaRPr lang="en-US" dirty="0"/>
          </a:p>
          <a:p>
            <a:pPr lvl="1"/>
            <a:r>
              <a:rPr lang="en-US" dirty="0"/>
              <a:t>SLA Portal – HCD’s </a:t>
            </a:r>
            <a:r>
              <a:rPr lang="en-US" dirty="0">
                <a:hlinkClick r:id="rId5"/>
              </a:rPr>
              <a:t>Public Lands webpage</a:t>
            </a:r>
            <a:endParaRPr lang="en-US" dirty="0"/>
          </a:p>
          <a:p>
            <a:pPr lvl="1"/>
            <a:r>
              <a:rPr lang="en-US" dirty="0">
                <a:hlinkClick r:id="rId6"/>
              </a:rPr>
              <a:t>HousingElements@hcd.ca.gov</a:t>
            </a:r>
            <a:endParaRPr lang="en-US" dirty="0"/>
          </a:p>
          <a:p>
            <a:pPr lvl="1"/>
            <a:r>
              <a:rPr lang="en-US" dirty="0">
                <a:hlinkClick r:id="rId7"/>
              </a:rPr>
              <a:t>Preservation@hcd.ca.gov</a:t>
            </a:r>
            <a:r>
              <a:rPr lang="en-US" dirty="0"/>
              <a:t> </a:t>
            </a:r>
          </a:p>
          <a:p>
            <a:r>
              <a:rPr lang="en-US" dirty="0"/>
              <a:t>Complainants let HAU know if a local jurisdiction has failed to follow guidance in a TA Letter.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4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6494C-9468-FC55-12D8-5A2D5A281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0" y="457200"/>
            <a:ext cx="9550400" cy="1066800"/>
          </a:xfrm>
        </p:spPr>
        <p:txBody>
          <a:bodyPr>
            <a:normAutofit/>
          </a:bodyPr>
          <a:lstStyle/>
          <a:p>
            <a:r>
              <a:rPr lang="en-US" dirty="0"/>
              <a:t>HAU Enforcement Actions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9A4BBD8-FB50-C0FC-97E6-87D8649426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833672"/>
              </p:ext>
            </p:extLst>
          </p:nvPr>
        </p:nvGraphicFramePr>
        <p:xfrm>
          <a:off x="419100" y="1534510"/>
          <a:ext cx="11353800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0200">
                  <a:extLst>
                    <a:ext uri="{9D8B030D-6E8A-4147-A177-3AD203B41FA5}">
                      <a16:colId xmlns:a16="http://schemas.microsoft.com/office/drawing/2014/main" val="238737945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41255041"/>
                    </a:ext>
                  </a:extLst>
                </a:gridCol>
                <a:gridCol w="4724400">
                  <a:extLst>
                    <a:ext uri="{9D8B030D-6E8A-4147-A177-3AD203B41FA5}">
                      <a16:colId xmlns:a16="http://schemas.microsoft.com/office/drawing/2014/main" val="29767121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Type of 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Jurisdictions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464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Total Letters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616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Various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69530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Notices of Violation – Complaints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Various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6694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Notices of Violation – Housing Elements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Various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3974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Housing Element Revocation Letters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Norwalk, Colusa, Portola Valley, St. Helena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6949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Lawsuits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– HCD won 3; 1 is appealing; 1 settled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Elk Grove, Anaheim, Huntington Beach (Housing Element), La Canada Flintridge, Norwalk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29464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Settlements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Elk Grove, Moreno Valley (SLA), Roseville (SLA)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25204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Stipulated Judgments – Housing Elements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San Bernardino, Coronado, Fullerton, Malibu, La Habra Heights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4162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Amicus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Costa Mesa, La Canada Flintridge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75458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9971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62100"/>
            <a:ext cx="12192000" cy="23622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C97A07"/>
                </a:solidFill>
              </a:rPr>
              <a:t>Impact and Successes</a:t>
            </a:r>
            <a:endParaRPr lang="en-US" dirty="0">
              <a:solidFill>
                <a:srgbClr val="C97A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301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6494C-9468-FC55-12D8-5A2D5A281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Unlocked Housing Units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A2E0944-6633-615B-076C-F1DD35DB52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771233"/>
              </p:ext>
            </p:extLst>
          </p:nvPr>
        </p:nvGraphicFramePr>
        <p:xfrm>
          <a:off x="1739901" y="2514600"/>
          <a:ext cx="8712198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4066">
                  <a:extLst>
                    <a:ext uri="{9D8B030D-6E8A-4147-A177-3AD203B41FA5}">
                      <a16:colId xmlns:a16="http://schemas.microsoft.com/office/drawing/2014/main" val="285511386"/>
                    </a:ext>
                  </a:extLst>
                </a:gridCol>
                <a:gridCol w="2904066">
                  <a:extLst>
                    <a:ext uri="{9D8B030D-6E8A-4147-A177-3AD203B41FA5}">
                      <a16:colId xmlns:a16="http://schemas.microsoft.com/office/drawing/2014/main" val="1687033171"/>
                    </a:ext>
                  </a:extLst>
                </a:gridCol>
                <a:gridCol w="2904066">
                  <a:extLst>
                    <a:ext uri="{9D8B030D-6E8A-4147-A177-3AD203B41FA5}">
                      <a16:colId xmlns:a16="http://schemas.microsoft.com/office/drawing/2014/main" val="3050144057"/>
                    </a:ext>
                  </a:extLst>
                </a:gridCol>
              </a:tblGrid>
              <a:tr h="2946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Total Units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Affordable Units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4408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Complaint-Based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7,947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2,964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29807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Surplus Land 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31,961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19,561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44544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39,908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22,525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0243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0845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C4068-6AC9-1E5F-C560-0F57F460B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Housing, Faster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6E235-81F7-257E-7DA9-92DF606000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Total housing activity is up</a:t>
            </a:r>
          </a:p>
          <a:p>
            <a:pPr lvl="1"/>
            <a:r>
              <a:rPr lang="en-US" b="1" dirty="0"/>
              <a:t>Completed residential construction is up 13.1% </a:t>
            </a:r>
            <a:r>
              <a:rPr lang="en-US" dirty="0"/>
              <a:t>from 99,130 in 2022 to 112,076 in 2023.</a:t>
            </a:r>
          </a:p>
          <a:p>
            <a:pPr lvl="1"/>
            <a:r>
              <a:rPr lang="en-US" b="1" dirty="0"/>
              <a:t>Construction is up every year for 6 years </a:t>
            </a:r>
            <a:r>
              <a:rPr lang="en-US" dirty="0"/>
              <a:t>in a row since 2018.</a:t>
            </a:r>
          </a:p>
          <a:p>
            <a:pPr lvl="1"/>
            <a:r>
              <a:rPr lang="en-US" b="1" dirty="0"/>
              <a:t>ADU production continues to increase to record highs </a:t>
            </a:r>
            <a:r>
              <a:rPr lang="en-US" dirty="0"/>
              <a:t>with 27,919 permits issued in 2023 compared to 25,150 in 2022.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7717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68F90-1B64-AA28-5785-F04028F90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Housing, Faster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61E4E3-EA92-680D-E277-1F37A90FE8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Affordable Housing Growth</a:t>
            </a:r>
          </a:p>
          <a:p>
            <a:pPr lvl="1"/>
            <a:r>
              <a:rPr lang="en-US" dirty="0"/>
              <a:t>The share of lower-income units in new development has nearly doubled since 2018, now representing </a:t>
            </a:r>
            <a:r>
              <a:rPr lang="en-US" b="1" dirty="0"/>
              <a:t>19% of permitted units</a:t>
            </a:r>
            <a:r>
              <a:rPr lang="en-US" dirty="0"/>
              <a:t> and </a:t>
            </a:r>
            <a:r>
              <a:rPr lang="en-US" b="1" dirty="0"/>
              <a:t>16% of completed units </a:t>
            </a:r>
            <a:r>
              <a:rPr lang="en-US" dirty="0"/>
              <a:t>in 2023.</a:t>
            </a:r>
          </a:p>
          <a:p>
            <a:pPr lvl="1"/>
            <a:r>
              <a:rPr lang="en-US" b="1" dirty="0"/>
              <a:t>Very low-income unit completions increased by 44.2% </a:t>
            </a:r>
            <a:r>
              <a:rPr lang="en-US" dirty="0"/>
              <a:t>from 2022-2023, while </a:t>
            </a:r>
            <a:r>
              <a:rPr lang="en-US" b="1" dirty="0"/>
              <a:t>low-income unit completions rose by 75.7%</a:t>
            </a:r>
            <a:r>
              <a:rPr lang="en-US" dirty="0"/>
              <a:t>, a </a:t>
            </a:r>
            <a:r>
              <a:rPr lang="en-US" b="1" dirty="0"/>
              <a:t>61.5%</a:t>
            </a:r>
            <a:r>
              <a:rPr lang="en-US" dirty="0"/>
              <a:t> </a:t>
            </a:r>
            <a:r>
              <a:rPr lang="en-US" b="1" dirty="0"/>
              <a:t>overall increase </a:t>
            </a:r>
            <a:r>
              <a:rPr lang="en-US" dirty="0"/>
              <a:t>in affordable housing production.</a:t>
            </a:r>
          </a:p>
        </p:txBody>
      </p:sp>
    </p:spTree>
    <p:extLst>
      <p:ext uri="{BB962C8B-B14F-4D97-AF65-F5344CB8AC3E}">
        <p14:creationId xmlns:p14="http://schemas.microsoft.com/office/powerpoint/2010/main" val="4875156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5FBC9-F0D0-ACAC-260B-3ED788942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Housing, Faster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8FE201-7CCD-A2A5-CB7A-A4E58B158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Faster Development Timelines</a:t>
            </a:r>
          </a:p>
          <a:p>
            <a:pPr lvl="1"/>
            <a:r>
              <a:rPr lang="en-US" dirty="0"/>
              <a:t>The time from application submittal to entitlement has been significantly reduced, with the average timeline decreasing from </a:t>
            </a:r>
            <a:r>
              <a:rPr lang="en-US" b="1" dirty="0"/>
              <a:t>145 days in 2018 </a:t>
            </a:r>
            <a:r>
              <a:rPr lang="en-US" b="1"/>
              <a:t>to 64 </a:t>
            </a:r>
            <a:r>
              <a:rPr lang="en-US" b="1" dirty="0"/>
              <a:t>days in 2023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Entitlement-to-permit processing is down to </a:t>
            </a:r>
            <a:r>
              <a:rPr lang="en-US" b="1" dirty="0"/>
              <a:t>85 days</a:t>
            </a:r>
            <a:r>
              <a:rPr lang="en-US" dirty="0"/>
              <a:t>, and the construction phase has shortened by </a:t>
            </a:r>
            <a:r>
              <a:rPr lang="en-US" b="1" dirty="0"/>
              <a:t>33%</a:t>
            </a:r>
            <a:r>
              <a:rPr lang="en-US" dirty="0"/>
              <a:t> since 2018.</a:t>
            </a:r>
          </a:p>
        </p:txBody>
      </p:sp>
    </p:spTree>
    <p:extLst>
      <p:ext uri="{BB962C8B-B14F-4D97-AF65-F5344CB8AC3E}">
        <p14:creationId xmlns:p14="http://schemas.microsoft.com/office/powerpoint/2010/main" val="2758783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8B22F-4A88-4358-8CEA-781F235D5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0D5C41-4C0D-472A-84DE-58616F3A2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Goal, problem, solution</a:t>
            </a:r>
          </a:p>
          <a:p>
            <a:r>
              <a:rPr lang="en-US" dirty="0"/>
              <a:t>Key state housing laws</a:t>
            </a:r>
          </a:p>
          <a:p>
            <a:r>
              <a:rPr lang="en-US" dirty="0"/>
              <a:t>Implementation and enforcement</a:t>
            </a:r>
          </a:p>
          <a:p>
            <a:r>
              <a:rPr lang="en-US" dirty="0"/>
              <a:t>Successes</a:t>
            </a:r>
          </a:p>
          <a:p>
            <a:r>
              <a:rPr lang="en-US" dirty="0"/>
              <a:t>Q &amp; A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701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9992F-A8C3-96C6-A384-5F82DBEFC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Housing, Faster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BE5E8-458B-4FDA-F763-701F8E9401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Density Bonus Success</a:t>
            </a:r>
          </a:p>
          <a:p>
            <a:pPr lvl="1"/>
            <a:r>
              <a:rPr lang="en-US" dirty="0"/>
              <a:t>Total deed-restricted affordable unit entitlements surged from </a:t>
            </a:r>
            <a:r>
              <a:rPr lang="en-US" b="1" dirty="0"/>
              <a:t>29,000 in 2021 to 48,000 in 2023</a:t>
            </a:r>
            <a:r>
              <a:rPr lang="en-US" dirty="0"/>
              <a:t>; of those, deed-restricted units increased from ~20,000 in 2021 to ~36,000 in 2023, reflecting the effectiveness of AB 2345, which expanded density bonus incentives.</a:t>
            </a:r>
          </a:p>
          <a:p>
            <a:pPr lvl="1"/>
            <a:endParaRPr lang="en-US" dirty="0"/>
          </a:p>
          <a:p>
            <a:r>
              <a:rPr lang="en-US" b="1" dirty="0"/>
              <a:t>Streamlined Ministerial Approval Process (SB 35)</a:t>
            </a:r>
          </a:p>
          <a:p>
            <a:pPr lvl="1"/>
            <a:r>
              <a:rPr lang="en-US" dirty="0"/>
              <a:t>Units approved annual under SMAP </a:t>
            </a:r>
            <a:r>
              <a:rPr lang="en-US" b="1" dirty="0"/>
              <a:t>increased by 14% </a:t>
            </a:r>
            <a:r>
              <a:rPr lang="en-US" dirty="0"/>
              <a:t>from 2021-2023.</a:t>
            </a:r>
          </a:p>
          <a:p>
            <a:pPr lvl="1"/>
            <a:r>
              <a:rPr lang="en-US" dirty="0"/>
              <a:t>A total of </a:t>
            </a:r>
            <a:r>
              <a:rPr lang="en-US" b="1" dirty="0"/>
              <a:t>21,227 units </a:t>
            </a:r>
            <a:r>
              <a:rPr lang="en-US" dirty="0"/>
              <a:t>were approved under SMAP from 2021-2023.</a:t>
            </a:r>
          </a:p>
          <a:p>
            <a:pPr lvl="1"/>
            <a:r>
              <a:rPr lang="en-US" b="1" dirty="0"/>
              <a:t>79% </a:t>
            </a:r>
            <a:r>
              <a:rPr lang="en-US" dirty="0"/>
              <a:t>of the units approved under SMAP from 2021-2023 were low- or very low-income units.</a:t>
            </a:r>
          </a:p>
        </p:txBody>
      </p:sp>
    </p:spTree>
    <p:extLst>
      <p:ext uri="{BB962C8B-B14F-4D97-AF65-F5344CB8AC3E}">
        <p14:creationId xmlns:p14="http://schemas.microsoft.com/office/powerpoint/2010/main" val="16891149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D19C7-B04D-4F75-87A6-98175F8F5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0A36A-9E1A-4CDE-9A93-984D8E557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752602"/>
            <a:ext cx="10287000" cy="4373563"/>
          </a:xfrm>
        </p:spPr>
        <p:txBody>
          <a:bodyPr>
            <a:normAutofit/>
          </a:bodyPr>
          <a:lstStyle/>
          <a:p>
            <a:r>
              <a:rPr lang="en-US" dirty="0"/>
              <a:t>State laws – and their implementation and enforcement – make a difference.</a:t>
            </a:r>
          </a:p>
          <a:p>
            <a:r>
              <a:rPr lang="en-US" dirty="0"/>
              <a:t>HCD is here to help, starting with incentives, technical assistance, and moving to enforcement if necessary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237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562100"/>
            <a:ext cx="9017000" cy="2362200"/>
          </a:xfrm>
        </p:spPr>
        <p:txBody>
          <a:bodyPr/>
          <a:lstStyle/>
          <a:p>
            <a:pPr algn="ctr"/>
            <a:r>
              <a:rPr lang="en-US" sz="4800" dirty="0">
                <a:solidFill>
                  <a:srgbClr val="C97A07"/>
                </a:solidFill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467648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62100"/>
            <a:ext cx="12192000" cy="23622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C97A07"/>
                </a:solidFill>
              </a:rPr>
              <a:t>State Housing Laws</a:t>
            </a:r>
            <a:endParaRPr lang="en-US" dirty="0">
              <a:solidFill>
                <a:srgbClr val="C97A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891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B58F0-1C08-4B17-B9F2-1345800EC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 of State Housing Laws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AFF85-DADD-425D-AAB5-5825EC78D1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/>
              <a:t>Promote </a:t>
            </a:r>
            <a:r>
              <a:rPr lang="en-US" b="1" dirty="0">
                <a:solidFill>
                  <a:srgbClr val="DA8508"/>
                </a:solidFill>
              </a:rPr>
              <a:t>housing production </a:t>
            </a:r>
          </a:p>
          <a:p>
            <a:pPr marL="0" indent="0" algn="ctr">
              <a:buNone/>
            </a:pPr>
            <a:r>
              <a:rPr lang="en-US" b="1" dirty="0"/>
              <a:t>at </a:t>
            </a:r>
            <a:r>
              <a:rPr lang="en-US" b="1" dirty="0">
                <a:solidFill>
                  <a:srgbClr val="DA8508"/>
                </a:solidFill>
              </a:rPr>
              <a:t>all income levels </a:t>
            </a:r>
          </a:p>
          <a:p>
            <a:pPr marL="0" indent="0" algn="ctr">
              <a:buNone/>
            </a:pPr>
            <a:r>
              <a:rPr lang="en-US" b="1" dirty="0"/>
              <a:t>in </a:t>
            </a:r>
            <a:r>
              <a:rPr lang="en-US" b="1" dirty="0">
                <a:solidFill>
                  <a:srgbClr val="DA8508"/>
                </a:solidFill>
              </a:rPr>
              <a:t>every community </a:t>
            </a:r>
          </a:p>
          <a:p>
            <a:pPr marL="0" indent="0" algn="ctr">
              <a:buNone/>
            </a:pPr>
            <a:r>
              <a:rPr lang="en-US" b="1" dirty="0"/>
              <a:t>throughout the state.</a:t>
            </a:r>
          </a:p>
        </p:txBody>
      </p:sp>
    </p:spTree>
    <p:extLst>
      <p:ext uri="{BB962C8B-B14F-4D97-AF65-F5344CB8AC3E}">
        <p14:creationId xmlns:p14="http://schemas.microsoft.com/office/powerpoint/2010/main" val="1612850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B58F0-1C08-4B17-B9F2-1345800EC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Scale of the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AFF85-DADD-425D-AAB5-5825EC78D1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California has a dire statewide housing shortage – 2.5 million homes, including 1 million for lower-income households.</a:t>
            </a:r>
          </a:p>
          <a:p>
            <a:pPr lvl="1"/>
            <a:r>
              <a:rPr lang="en-US" dirty="0"/>
              <a:t>75% of extremely low-income renters pay more than ½ their income on housing.</a:t>
            </a:r>
          </a:p>
          <a:p>
            <a:pPr lvl="1"/>
            <a:r>
              <a:rPr lang="en-US" dirty="0"/>
              <a:t>More than 170,000 Californians experience homelessness every day.</a:t>
            </a:r>
          </a:p>
          <a:p>
            <a:pPr lvl="1"/>
            <a:r>
              <a:rPr lang="en-US" dirty="0"/>
              <a:t>Black renters are 41% more severely cost burdened than white renters.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575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B58F0-1C08-4B17-B9F2-1345800EC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AFF85-DADD-425D-AAB5-5825EC78D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752602"/>
            <a:ext cx="9855200" cy="4876798"/>
          </a:xfrm>
        </p:spPr>
        <p:txBody>
          <a:bodyPr>
            <a:normAutofit/>
          </a:bodyPr>
          <a:lstStyle/>
          <a:p>
            <a:r>
              <a:rPr lang="en-US" dirty="0"/>
              <a:t>State laws that:</a:t>
            </a:r>
          </a:p>
          <a:p>
            <a:pPr lvl="1"/>
            <a:r>
              <a:rPr lang="en-US" dirty="0"/>
              <a:t>Make it easier and faster to build housing, </a:t>
            </a:r>
          </a:p>
          <a:p>
            <a:pPr lvl="1"/>
            <a:r>
              <a:rPr lang="en-US" dirty="0"/>
              <a:t>Promote housing in more places, </a:t>
            </a:r>
          </a:p>
          <a:p>
            <a:pPr lvl="1"/>
            <a:r>
              <a:rPr lang="en-US" dirty="0"/>
              <a:t>Facilitate housing at higher densities (i.e., more housing), and</a:t>
            </a:r>
          </a:p>
          <a:p>
            <a:pPr lvl="1"/>
            <a:r>
              <a:rPr lang="en-US" dirty="0"/>
              <a:t>Ensure housing at all income levels.</a:t>
            </a:r>
          </a:p>
          <a:p>
            <a:r>
              <a:rPr lang="en-US" dirty="0"/>
              <a:t>Implementation and enforcement of these state laws.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600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EF8B756-9841-DF94-6DC8-F31354C74B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2716746"/>
              </p:ext>
            </p:extLst>
          </p:nvPr>
        </p:nvGraphicFramePr>
        <p:xfrm>
          <a:off x="190500" y="129537"/>
          <a:ext cx="11810999" cy="65989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4909">
                  <a:extLst>
                    <a:ext uri="{9D8B030D-6E8A-4147-A177-3AD203B41FA5}">
                      <a16:colId xmlns:a16="http://schemas.microsoft.com/office/drawing/2014/main" val="531442923"/>
                    </a:ext>
                  </a:extLst>
                </a:gridCol>
                <a:gridCol w="1917370">
                  <a:extLst>
                    <a:ext uri="{9D8B030D-6E8A-4147-A177-3AD203B41FA5}">
                      <a16:colId xmlns:a16="http://schemas.microsoft.com/office/drawing/2014/main" val="3733691858"/>
                    </a:ext>
                  </a:extLst>
                </a:gridCol>
                <a:gridCol w="1610591">
                  <a:extLst>
                    <a:ext uri="{9D8B030D-6E8A-4147-A177-3AD203B41FA5}">
                      <a16:colId xmlns:a16="http://schemas.microsoft.com/office/drawing/2014/main" val="2423900145"/>
                    </a:ext>
                  </a:extLst>
                </a:gridCol>
                <a:gridCol w="2033206">
                  <a:extLst>
                    <a:ext uri="{9D8B030D-6E8A-4147-A177-3AD203B41FA5}">
                      <a16:colId xmlns:a16="http://schemas.microsoft.com/office/drawing/2014/main" val="542853209"/>
                    </a:ext>
                  </a:extLst>
                </a:gridCol>
                <a:gridCol w="1954923">
                  <a:extLst>
                    <a:ext uri="{9D8B030D-6E8A-4147-A177-3AD203B41FA5}">
                      <a16:colId xmlns:a16="http://schemas.microsoft.com/office/drawing/2014/main" val="973734206"/>
                    </a:ext>
                  </a:extLst>
                </a:gridCol>
              </a:tblGrid>
              <a:tr h="36660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Easier &amp; Faster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More Places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Higher Density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Lower Incomes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7169374"/>
                  </a:ext>
                </a:extLst>
              </a:tr>
              <a:tr h="366607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ADU Law &amp; SB 9 (Duplex, lot split)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0206352"/>
                  </a:ext>
                </a:extLst>
              </a:tr>
              <a:tr h="366607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Affirmatively Furthering Fair Housing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9633529"/>
                  </a:ext>
                </a:extLst>
              </a:tr>
              <a:tr h="366607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By-Right Navigation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4758104"/>
                  </a:ext>
                </a:extLst>
              </a:tr>
              <a:tr h="366607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By-Right Supportive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2256380"/>
                  </a:ext>
                </a:extLst>
              </a:tr>
              <a:tr h="366607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Commercial Corridors (AB 2011 &amp; SB 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4853944"/>
                  </a:ext>
                </a:extLst>
              </a:tr>
              <a:tr h="366607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Density Bonus Law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4674940"/>
                  </a:ext>
                </a:extLst>
              </a:tr>
              <a:tr h="366607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Five Hearings Rule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1776311"/>
                  </a:ext>
                </a:extLst>
              </a:tr>
              <a:tr h="366607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Housing Accountability 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47837"/>
                  </a:ext>
                </a:extLst>
              </a:tr>
              <a:tr h="366607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Housing Crisis 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1767"/>
                  </a:ext>
                </a:extLst>
              </a:tr>
              <a:tr h="366607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Housing Element Law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817413"/>
                  </a:ext>
                </a:extLst>
              </a:tr>
              <a:tr h="366607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Land Use Discrimination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6350713"/>
                  </a:ext>
                </a:extLst>
              </a:tr>
              <a:tr h="366607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Parking Minimums (AB 2097)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6773605"/>
                  </a:ext>
                </a:extLst>
              </a:tr>
              <a:tr h="366607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Permit Streamlining 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226036"/>
                  </a:ext>
                </a:extLst>
              </a:tr>
              <a:tr h="366607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Preservation Notice Law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5344951"/>
                  </a:ext>
                </a:extLst>
              </a:tr>
              <a:tr h="366607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Starter Homes (SB 684)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4958896"/>
                  </a:ext>
                </a:extLst>
              </a:tr>
              <a:tr h="366607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Streamlined Ministerial Approval (SB 35)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4821759"/>
                  </a:ext>
                </a:extLst>
              </a:tr>
              <a:tr h="366607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Surplus Land 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8162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0111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62100"/>
            <a:ext cx="12192000" cy="23622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C97A07"/>
                </a:solidFill>
              </a:rPr>
              <a:t>Housing Accountability Unit: </a:t>
            </a:r>
            <a:br>
              <a:rPr lang="en-US" b="1" dirty="0">
                <a:solidFill>
                  <a:srgbClr val="C97A07"/>
                </a:solidFill>
              </a:rPr>
            </a:br>
            <a:r>
              <a:rPr lang="en-US" b="1" dirty="0">
                <a:solidFill>
                  <a:srgbClr val="C97A07"/>
                </a:solidFill>
              </a:rPr>
              <a:t>Implementation and Enforcement</a:t>
            </a:r>
            <a:endParaRPr lang="en-US" dirty="0">
              <a:solidFill>
                <a:srgbClr val="C97A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741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8B22F-4A88-4358-8CEA-781F235D5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HAU Purpose and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0D5C41-4C0D-472A-84DE-58616F3A2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Ensure all local jurisdictions meet their fair share of the state’s housing needs and promote housing production at all income levels</a:t>
            </a:r>
          </a:p>
          <a:p>
            <a:pPr marL="0" indent="0" algn="ctr">
              <a:buNone/>
            </a:pPr>
            <a:endParaRPr lang="en-US" b="1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rgbClr val="DA8508"/>
                </a:solidFill>
              </a:rPr>
              <a:t>Provide </a:t>
            </a:r>
            <a:r>
              <a:rPr lang="en-US" b="1" dirty="0">
                <a:solidFill>
                  <a:srgbClr val="DA8508"/>
                </a:solidFill>
              </a:rPr>
              <a:t>education and technical assistance</a:t>
            </a:r>
            <a:r>
              <a:rPr lang="en-US" dirty="0">
                <a:solidFill>
                  <a:srgbClr val="DA8508"/>
                </a:solidFill>
              </a:rPr>
              <a:t> to help jurisdictions understand and implement the law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rgbClr val="DA8508"/>
                </a:solidFill>
              </a:rPr>
              <a:t>Hold jurisdictions accountable for following the law through </a:t>
            </a:r>
            <a:r>
              <a:rPr lang="en-US" b="1" dirty="0">
                <a:solidFill>
                  <a:srgbClr val="DA8508"/>
                </a:solidFill>
              </a:rPr>
              <a:t>enforcement</a:t>
            </a:r>
            <a:r>
              <a:rPr lang="en-US" dirty="0">
                <a:solidFill>
                  <a:srgbClr val="DA8508"/>
                </a:solidFill>
              </a:rPr>
              <a:t> actions as needed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26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HCDPowerPointTemplate_printfriendly">
  <a:themeElements>
    <a:clrScheme name="HCD Medium Background">
      <a:dk1>
        <a:srgbClr val="F69B11"/>
      </a:dk1>
      <a:lt1>
        <a:sysClr val="window" lastClr="FFFFFF"/>
      </a:lt1>
      <a:dk2>
        <a:srgbClr val="3396C0"/>
      </a:dk2>
      <a:lt2>
        <a:srgbClr val="FFFFFF"/>
      </a:lt2>
      <a:accent1>
        <a:srgbClr val="F69B11"/>
      </a:accent1>
      <a:accent2>
        <a:srgbClr val="EA1011"/>
      </a:accent2>
      <a:accent3>
        <a:srgbClr val="B3C042"/>
      </a:accent3>
      <a:accent4>
        <a:srgbClr val="F8F518"/>
      </a:accent4>
      <a:accent5>
        <a:srgbClr val="CFE7DE"/>
      </a:accent5>
      <a:accent6>
        <a:srgbClr val="1A468C"/>
      </a:accent6>
      <a:hlink>
        <a:srgbClr val="1A468C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FBE577BDF2A747B75D003E33156A72" ma:contentTypeVersion="13" ma:contentTypeDescription="Create a new document." ma:contentTypeScope="" ma:versionID="58d62a1d1b6ee3c537ff69e9bac2707f">
  <xsd:schema xmlns:xsd="http://www.w3.org/2001/XMLSchema" xmlns:xs="http://www.w3.org/2001/XMLSchema" xmlns:p="http://schemas.microsoft.com/office/2006/metadata/properties" xmlns:ns1="http://schemas.microsoft.com/sharepoint/v3" xmlns:ns3="6935109b-7275-4bc3-ad05-ea86e6fbc2b0" xmlns:ns4="a9cb7a81-8760-4a28-a930-15213c934da5" targetNamespace="http://schemas.microsoft.com/office/2006/metadata/properties" ma:root="true" ma:fieldsID="ec1cf819b8219627ab2835e4c52410c5" ns1:_="" ns3:_="" ns4:_="">
    <xsd:import namespace="http://schemas.microsoft.com/sharepoint/v3"/>
    <xsd:import namespace="6935109b-7275-4bc3-ad05-ea86e6fbc2b0"/>
    <xsd:import namespace="a9cb7a81-8760-4a28-a930-15213c934da5"/>
    <xsd:element name="properties">
      <xsd:complexType>
        <xsd:sequence>
          <xsd:element name="documentManagement">
            <xsd:complexType>
              <xsd:all>
                <xsd:element ref="ns1:_ip_UnifiedCompliancePolicyProperties" minOccurs="0"/>
                <xsd:element ref="ns1:_ip_UnifiedCompliancePolicyUIAction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35109b-7275-4bc3-ad05-ea86e6fbc2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cb7a81-8760-4a28-a930-15213c934da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72B3A34-E7D4-43EE-B3EC-618A85E9432E}">
  <ds:schemaRefs>
    <ds:schemaRef ds:uri="http://schemas.microsoft.com/sharepoint/v3"/>
    <ds:schemaRef ds:uri="http://schemas.microsoft.com/office/infopath/2007/PartnerControls"/>
    <ds:schemaRef ds:uri="http://purl.org/dc/dcmitype/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a9cb7a81-8760-4a28-a930-15213c934da5"/>
    <ds:schemaRef ds:uri="6935109b-7275-4bc3-ad05-ea86e6fbc2b0"/>
  </ds:schemaRefs>
</ds:datastoreItem>
</file>

<file path=customXml/itemProps2.xml><?xml version="1.0" encoding="utf-8"?>
<ds:datastoreItem xmlns:ds="http://schemas.openxmlformats.org/officeDocument/2006/customXml" ds:itemID="{63684372-7965-409A-9F4A-6C011A0521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935109b-7275-4bc3-ad05-ea86e6fbc2b0"/>
    <ds:schemaRef ds:uri="a9cb7a81-8760-4a28-a930-15213c934d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FF33CD4-91E5-4E08-8C1A-B401D4196682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2b828646-b037-4fe7-8415-e935cd34cf96}" enabled="0" method="" siteId="{2b828646-b037-4fe7-8415-e935cd34cf9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19053</TotalTime>
  <Words>1081</Words>
  <Application>Microsoft Office PowerPoint</Application>
  <PresentationFormat>Widescreen</PresentationFormat>
  <Paragraphs>226</Paragraphs>
  <Slides>22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HCDPowerPointTemplate_printfriendly</vt:lpstr>
      <vt:lpstr>State Housing Production Legislation: Actions, Outcomes, and Opportunities</vt:lpstr>
      <vt:lpstr>Outline</vt:lpstr>
      <vt:lpstr>State Housing Laws</vt:lpstr>
      <vt:lpstr>Goal of State Housing Laws</vt:lpstr>
      <vt:lpstr>Scale of the Problem</vt:lpstr>
      <vt:lpstr>Solutions</vt:lpstr>
      <vt:lpstr>PowerPoint Presentation</vt:lpstr>
      <vt:lpstr>Housing Accountability Unit:  Implementation and Enforcement</vt:lpstr>
      <vt:lpstr>HAU Purpose and Strategies</vt:lpstr>
      <vt:lpstr>HAU Background</vt:lpstr>
      <vt:lpstr>HAU In Context</vt:lpstr>
      <vt:lpstr>HAU Structure</vt:lpstr>
      <vt:lpstr>HAU Collaboration with Stakeholders</vt:lpstr>
      <vt:lpstr>HAU Enforcement Actions</vt:lpstr>
      <vt:lpstr>Impact and Successes</vt:lpstr>
      <vt:lpstr>Unlocked Housing Units</vt:lpstr>
      <vt:lpstr>More Housing, Faster</vt:lpstr>
      <vt:lpstr>More Housing, Faster (cont.)</vt:lpstr>
      <vt:lpstr>More Housing, Faster (cont.)</vt:lpstr>
      <vt:lpstr>More Housing, Faster (cont.)</vt:lpstr>
      <vt:lpstr>Conclusion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HCD PowerPoint Template - curve - ADA Compliant (PPT)</dc:title>
  <dc:creator>Gerberding, Evan@HCD</dc:creator>
  <cp:lastModifiedBy>Kirkeby, Megan@HCD</cp:lastModifiedBy>
  <cp:revision>90</cp:revision>
  <dcterms:created xsi:type="dcterms:W3CDTF">2014-11-05T16:55:42Z</dcterms:created>
  <dcterms:modified xsi:type="dcterms:W3CDTF">2025-02-11T16:38:29Z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0x010100FEFBE577BDF2A747B75D003E33156A72</vt:lpwstr>
  </property>
  <property fmtid="{D5CDD505-2E9C-101B-9397-08002B2CF9AE}" pid="3" name="scFormCategory">
    <vt:lpwstr/>
  </property>
  <property fmtid="{D5CDD505-2E9C-101B-9397-08002B2CF9AE}" pid="4" name="hcdBestPracticeCategory">
    <vt:lpwstr/>
  </property>
  <property fmtid="{D5CDD505-2E9C-101B-9397-08002B2CF9AE}" pid="5" name="d260d88e75e548919ebf457822b95317">
    <vt:lpwstr/>
  </property>
  <property fmtid="{D5CDD505-2E9C-101B-9397-08002B2CF9AE}" pid="6" name="ia305e36be864a37a3f9baaae8d00d7a">
    <vt:lpwstr/>
  </property>
  <property fmtid="{D5CDD505-2E9C-101B-9397-08002B2CF9AE}" pid="7" name="hcdDivision">
    <vt:lpwstr>31;#Executive|585f5787-2415-41a9-824c-3add0a090c0e</vt:lpwstr>
  </property>
  <property fmtid="{D5CDD505-2E9C-101B-9397-08002B2CF9AE}" pid="8" name="scFAQCategory">
    <vt:lpwstr/>
  </property>
  <property fmtid="{D5CDD505-2E9C-101B-9397-08002B2CF9AE}" pid="9" name="oc3d90a2fa0a41aa850640329994ad28">
    <vt:lpwstr/>
  </property>
  <property fmtid="{D5CDD505-2E9C-101B-9397-08002B2CF9AE}" pid="10" name="scDocCategory">
    <vt:lpwstr/>
  </property>
  <property fmtid="{D5CDD505-2E9C-101B-9397-08002B2CF9AE}" pid="11" name="scEntity">
    <vt:lpwstr/>
  </property>
  <property fmtid="{D5CDD505-2E9C-101B-9397-08002B2CF9AE}" pid="12" name="j2d57f71603c40278f3911e80114c834">
    <vt:lpwstr>Executive|585f5787-2415-41a9-824c-3add0a090c0e</vt:lpwstr>
  </property>
  <property fmtid="{D5CDD505-2E9C-101B-9397-08002B2CF9AE}" pid="13" name="n31f2283ff874f4abcf469000d322794">
    <vt:lpwstr/>
  </property>
  <property fmtid="{D5CDD505-2E9C-101B-9397-08002B2CF9AE}" pid="14" name="hcdPolicyProcedureCategory">
    <vt:lpwstr/>
  </property>
  <property fmtid="{D5CDD505-2E9C-101B-9397-08002B2CF9AE}" pid="15" name="ma673aa59e684c76899ca177a87bc61c">
    <vt:lpwstr/>
  </property>
  <property fmtid="{D5CDD505-2E9C-101B-9397-08002B2CF9AE}" pid="16" name="hcdTemplateCategory">
    <vt:lpwstr>152;#PowerPoint|09e14bd8-0e09-4f26-bd65-f05f53ee95f2</vt:lpwstr>
  </property>
  <property fmtid="{D5CDD505-2E9C-101B-9397-08002B2CF9AE}" pid="17" name="n51e836618f049ceb631e266cafbfcb4">
    <vt:lpwstr/>
  </property>
  <property fmtid="{D5CDD505-2E9C-101B-9397-08002B2CF9AE}" pid="18" name="HousingPackageCategory">
    <vt:lpwstr/>
  </property>
</Properties>
</file>